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51"/>
  </p:notesMasterIdLst>
  <p:sldIdLst>
    <p:sldId id="3687" r:id="rId2"/>
    <p:sldId id="4275" r:id="rId3"/>
    <p:sldId id="4279" r:id="rId4"/>
    <p:sldId id="4278" r:id="rId5"/>
    <p:sldId id="4277" r:id="rId6"/>
    <p:sldId id="3825" r:id="rId7"/>
    <p:sldId id="4227" r:id="rId8"/>
    <p:sldId id="4257" r:id="rId9"/>
    <p:sldId id="4258" r:id="rId10"/>
    <p:sldId id="4259" r:id="rId11"/>
    <p:sldId id="4150" r:id="rId12"/>
    <p:sldId id="4212" r:id="rId13"/>
    <p:sldId id="3293" r:id="rId14"/>
    <p:sldId id="3291" r:id="rId15"/>
    <p:sldId id="4229" r:id="rId16"/>
    <p:sldId id="4214" r:id="rId17"/>
    <p:sldId id="4215" r:id="rId18"/>
    <p:sldId id="4216" r:id="rId19"/>
    <p:sldId id="4217" r:id="rId20"/>
    <p:sldId id="2898" r:id="rId21"/>
    <p:sldId id="4267" r:id="rId22"/>
    <p:sldId id="4218" r:id="rId23"/>
    <p:sldId id="4219" r:id="rId24"/>
    <p:sldId id="4221" r:id="rId25"/>
    <p:sldId id="4220" r:id="rId26"/>
    <p:sldId id="4223" r:id="rId27"/>
    <p:sldId id="4269" r:id="rId28"/>
    <p:sldId id="4169" r:id="rId29"/>
    <p:sldId id="4171" r:id="rId30"/>
    <p:sldId id="4172" r:id="rId31"/>
    <p:sldId id="4272" r:id="rId32"/>
    <p:sldId id="4273" r:id="rId33"/>
    <p:sldId id="4268" r:id="rId34"/>
    <p:sldId id="4266" r:id="rId35"/>
    <p:sldId id="4260" r:id="rId36"/>
    <p:sldId id="4261" r:id="rId37"/>
    <p:sldId id="4262" r:id="rId38"/>
    <p:sldId id="4264" r:id="rId39"/>
    <p:sldId id="4224" r:id="rId40"/>
    <p:sldId id="4230" r:id="rId41"/>
    <p:sldId id="4236" r:id="rId42"/>
    <p:sldId id="4238" r:id="rId43"/>
    <p:sldId id="4239" r:id="rId44"/>
    <p:sldId id="4240" r:id="rId45"/>
    <p:sldId id="4265" r:id="rId46"/>
    <p:sldId id="3004" r:id="rId47"/>
    <p:sldId id="2606" r:id="rId48"/>
    <p:sldId id="4280" r:id="rId49"/>
    <p:sldId id="4271" r:id="rId50"/>
  </p:sldIdLst>
  <p:sldSz cx="12192000" cy="6858000"/>
  <p:notesSz cx="6742113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9FAE465-A87E-43A9-8D92-426984CF44EB}">
          <p14:sldIdLst>
            <p14:sldId id="3687"/>
            <p14:sldId id="4275"/>
            <p14:sldId id="4279"/>
            <p14:sldId id="4278"/>
            <p14:sldId id="4277"/>
            <p14:sldId id="3825"/>
            <p14:sldId id="4227"/>
            <p14:sldId id="4257"/>
            <p14:sldId id="4258"/>
            <p14:sldId id="4259"/>
            <p14:sldId id="4150"/>
            <p14:sldId id="4212"/>
            <p14:sldId id="3293"/>
            <p14:sldId id="3291"/>
            <p14:sldId id="4229"/>
            <p14:sldId id="4214"/>
            <p14:sldId id="4215"/>
            <p14:sldId id="4216"/>
            <p14:sldId id="4217"/>
            <p14:sldId id="2898"/>
            <p14:sldId id="4267"/>
            <p14:sldId id="4218"/>
            <p14:sldId id="4219"/>
            <p14:sldId id="4221"/>
            <p14:sldId id="4220"/>
            <p14:sldId id="4223"/>
            <p14:sldId id="4269"/>
            <p14:sldId id="4169"/>
            <p14:sldId id="4171"/>
            <p14:sldId id="4172"/>
            <p14:sldId id="4272"/>
            <p14:sldId id="4273"/>
            <p14:sldId id="4268"/>
            <p14:sldId id="4266"/>
            <p14:sldId id="4260"/>
            <p14:sldId id="4261"/>
            <p14:sldId id="4262"/>
            <p14:sldId id="4264"/>
            <p14:sldId id="4224"/>
            <p14:sldId id="4230"/>
            <p14:sldId id="4236"/>
            <p14:sldId id="4238"/>
            <p14:sldId id="4239"/>
            <p14:sldId id="4240"/>
            <p14:sldId id="4265"/>
            <p14:sldId id="3004"/>
            <p14:sldId id="2606"/>
            <p14:sldId id="4280"/>
            <p14:sldId id="4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nasiak Andrzej" initials="BA" lastIdx="1" clrIdx="0">
    <p:extLst>
      <p:ext uri="{19B8F6BF-5375-455C-9EA6-DF929625EA0E}">
        <p15:presenceInfo xmlns:p15="http://schemas.microsoft.com/office/powerpoint/2012/main" userId="S-1-5-21-2021410063-2363209460-171006327-1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939"/>
    <a:srgbClr val="FF3399"/>
    <a:srgbClr val="E3EEDC"/>
    <a:srgbClr val="FF9966"/>
    <a:srgbClr val="33CCCC"/>
    <a:srgbClr val="E3BE16"/>
    <a:srgbClr val="ECD568"/>
    <a:srgbClr val="E2C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7" autoAdjust="0"/>
    <p:restoredTop sz="88983" autoAdjust="0"/>
  </p:normalViewPr>
  <p:slideViewPr>
    <p:cSldViewPr snapToGrid="0" snapToObjects="1">
      <p:cViewPr varScale="1">
        <p:scale>
          <a:sx n="86" d="100"/>
          <a:sy n="86" d="100"/>
        </p:scale>
        <p:origin x="56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2023-03_DANE%20KNF%20-%20MIESI&#280;CZ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nrg_ind_ren_page_spreadshee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nrg_ind_ren_page_spreadshee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2023%2008%2024_Obci&#261;&#380;enia%20podatkow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2_12\2022_10_KNF-Dane_statystyczne_PL_Mar&#380;e_2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2023_06-Dane_statystyczne_PL_83394_TP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NEWSLETTER/2023%2008%2021_NL/2023_06-Dane_statystyczne_PL_8339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nasiaka\Documents\Analizy\Banki\Banki_2023%2008\2023%2006_KNF-Dane_statystyczne_PL_83394_5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pobrane%20z%20komputera%20ZBP/nama_10_gdp_page_spreadsheet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pobrane%20z%20komputera%20ZBP/nama_10_gdp_page_spreadsheet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lonkat\Downloads\nama_10_gdp_page_spreadsheet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inwestycje%20do%20PK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ZBP/PREZENTACJE%20ZBP/2023%2008%2021_Przysz&#322;o&#347;&#263;%20sektora%20bankowego%20-%20OPTYMISTYCZNIE/inwestycje%20do%20PK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lonkat\Downloads\edat_lfse_04_page_spread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zbp365-my.sharepoint.com/personal/tomasz_pawlonka_zbp_pl/Documents/WIB%20ZBP/PROJEKTY%20BADAWCZE/KONSPEKTY/KONSPEKTY%202022-2023/MALACZEWSKI%20-%20Wp&#322;yw%20niedobor&#243;w%20energii%20na%20stan%20polskiej%20gospodarki/raport/odpowied&#378;%20Malaczewskiego/ten00124_page_spreadsheet%20(1)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i="0" dirty="0">
                <a:effectLst/>
              </a:rPr>
              <a:t>PKB Polski w latach 2010 - 2022 wraz z projekcją na 2023 r.</a:t>
            </a:r>
          </a:p>
        </c:rich>
      </c:tx>
      <c:layout>
        <c:manualLayout>
          <c:xMode val="edge"/>
          <c:yMode val="edge"/>
          <c:x val="0.13610255136917929"/>
          <c:y val="1.162467519793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'[2023-03_DANE KNF - MIESIĘCZNE.xlsx]Bilans'!$EW$25:$FJ$25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'[2023-03_DANE KNF - MIESIĘCZNE.xlsx]Bilans'!$EW$26:$FJ$26</c:f>
              <c:numCache>
                <c:formatCode>#,##0</c:formatCode>
                <c:ptCount val="14"/>
                <c:pt idx="0">
                  <c:v>1416600000000</c:v>
                </c:pt>
                <c:pt idx="1">
                  <c:v>1522700000000</c:v>
                </c:pt>
                <c:pt idx="2">
                  <c:v>1595225000000</c:v>
                </c:pt>
                <c:pt idx="3">
                  <c:v>1656340000000</c:v>
                </c:pt>
                <c:pt idx="4">
                  <c:v>1719100000000</c:v>
                </c:pt>
                <c:pt idx="5">
                  <c:v>1799390000000</c:v>
                </c:pt>
                <c:pt idx="6">
                  <c:v>1861112000000</c:v>
                </c:pt>
                <c:pt idx="7">
                  <c:v>1989314000000</c:v>
                </c:pt>
                <c:pt idx="8">
                  <c:v>2116400000000</c:v>
                </c:pt>
                <c:pt idx="9">
                  <c:v>2273600000000</c:v>
                </c:pt>
                <c:pt idx="10">
                  <c:v>2338996000000</c:v>
                </c:pt>
                <c:pt idx="11">
                  <c:v>2623948000000</c:v>
                </c:pt>
                <c:pt idx="12">
                  <c:v>3078300000000</c:v>
                </c:pt>
                <c:pt idx="13">
                  <c:v>3465285406200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6-4A41-ABC3-6BB705638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0930672"/>
        <c:axId val="1964772176"/>
      </c:barChart>
      <c:catAx>
        <c:axId val="204093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64772176"/>
        <c:crosses val="autoZero"/>
        <c:auto val="1"/>
        <c:lblAlgn val="ctr"/>
        <c:lblOffset val="100"/>
        <c:noMultiLvlLbl val="0"/>
      </c:catAx>
      <c:valAx>
        <c:axId val="19647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093067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baseline="0" dirty="0">
                <a:effectLst/>
              </a:rPr>
              <a:t>Udział energii ze źródeł odnawialnych [%]</a:t>
            </a:r>
            <a:endParaRPr lang="pl-PL" sz="12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18-4C96-90E4-9742AD855D55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18-4C96-90E4-9742AD855D5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'[nrg_ind_ren_page_spreadsheet.xlsx]Sheet 1 (2)'!$A$10:$A$37</c:f>
              <c:strCache>
                <c:ptCount val="28"/>
                <c:pt idx="0">
                  <c:v>Sweden</c:v>
                </c:pt>
                <c:pt idx="1">
                  <c:v>Finland</c:v>
                </c:pt>
                <c:pt idx="2">
                  <c:v>Latvia</c:v>
                </c:pt>
                <c:pt idx="3">
                  <c:v>Estonia</c:v>
                </c:pt>
                <c:pt idx="4">
                  <c:v>Austria</c:v>
                </c:pt>
                <c:pt idx="5">
                  <c:v>Denmark</c:v>
                </c:pt>
                <c:pt idx="6">
                  <c:v>Portugal</c:v>
                </c:pt>
                <c:pt idx="7">
                  <c:v>Croatia</c:v>
                </c:pt>
                <c:pt idx="8">
                  <c:v>Lithuania</c:v>
                </c:pt>
                <c:pt idx="9">
                  <c:v>Slovenia</c:v>
                </c:pt>
                <c:pt idx="10">
                  <c:v>Romania</c:v>
                </c:pt>
                <c:pt idx="11">
                  <c:v>Greece</c:v>
                </c:pt>
                <c:pt idx="12">
                  <c:v>UE-27</c:v>
                </c:pt>
                <c:pt idx="13">
                  <c:v>Spain</c:v>
                </c:pt>
                <c:pt idx="14">
                  <c:v>France</c:v>
                </c:pt>
                <c:pt idx="15">
                  <c:v>Germany</c:v>
                </c:pt>
                <c:pt idx="16">
                  <c:v>Italy</c:v>
                </c:pt>
                <c:pt idx="17">
                  <c:v>Cyprus</c:v>
                </c:pt>
                <c:pt idx="18">
                  <c:v>Czechia</c:v>
                </c:pt>
                <c:pt idx="19">
                  <c:v>Slovakia</c:v>
                </c:pt>
                <c:pt idx="20">
                  <c:v>Bulgaria</c:v>
                </c:pt>
                <c:pt idx="21">
                  <c:v>Poland</c:v>
                </c:pt>
                <c:pt idx="22">
                  <c:v>Hungary</c:v>
                </c:pt>
                <c:pt idx="23">
                  <c:v>Belgium</c:v>
                </c:pt>
                <c:pt idx="24">
                  <c:v>Netherlands</c:v>
                </c:pt>
                <c:pt idx="25">
                  <c:v>Ireland</c:v>
                </c:pt>
                <c:pt idx="26">
                  <c:v>Malta</c:v>
                </c:pt>
                <c:pt idx="27">
                  <c:v>Luxembourg</c:v>
                </c:pt>
              </c:strCache>
            </c:strRef>
          </c:cat>
          <c:val>
            <c:numRef>
              <c:f>'[nrg_ind_ren_page_spreadsheet.xlsx]Sheet 1 (2)'!$B$10:$B$37</c:f>
              <c:numCache>
                <c:formatCode>#\ ##0.##########</c:formatCode>
                <c:ptCount val="28"/>
                <c:pt idx="0">
                  <c:v>62.573</c:v>
                </c:pt>
                <c:pt idx="1">
                  <c:v>43.095999999999997</c:v>
                </c:pt>
                <c:pt idx="2">
                  <c:v>42.106999999999999</c:v>
                </c:pt>
                <c:pt idx="3" formatCode="#\ ##0.000">
                  <c:v>38.01</c:v>
                </c:pt>
                <c:pt idx="4">
                  <c:v>36.445</c:v>
                </c:pt>
                <c:pt idx="5">
                  <c:v>34.718000000000004</c:v>
                </c:pt>
                <c:pt idx="6">
                  <c:v>33.981999999999999</c:v>
                </c:pt>
                <c:pt idx="7">
                  <c:v>31.329000000000001</c:v>
                </c:pt>
                <c:pt idx="8" formatCode="#\ ##0.000">
                  <c:v>28.23</c:v>
                </c:pt>
                <c:pt idx="9" formatCode="#\ ##0.000">
                  <c:v>25</c:v>
                </c:pt>
                <c:pt idx="10">
                  <c:v>23.596</c:v>
                </c:pt>
                <c:pt idx="11">
                  <c:v>21.928000000000001</c:v>
                </c:pt>
                <c:pt idx="12">
                  <c:v>21.774999999999999</c:v>
                </c:pt>
                <c:pt idx="13">
                  <c:v>20.728999999999999</c:v>
                </c:pt>
                <c:pt idx="14">
                  <c:v>19.341999999999999</c:v>
                </c:pt>
                <c:pt idx="15">
                  <c:v>19.167999999999999</c:v>
                </c:pt>
                <c:pt idx="16">
                  <c:v>19.033999999999999</c:v>
                </c:pt>
                <c:pt idx="17">
                  <c:v>18.419</c:v>
                </c:pt>
                <c:pt idx="18">
                  <c:v>17.667000000000002</c:v>
                </c:pt>
                <c:pt idx="19">
                  <c:v>17.411999999999999</c:v>
                </c:pt>
                <c:pt idx="20">
                  <c:v>17.015000000000001</c:v>
                </c:pt>
                <c:pt idx="21">
                  <c:v>15.624000000000001</c:v>
                </c:pt>
                <c:pt idx="22">
                  <c:v>14.115</c:v>
                </c:pt>
                <c:pt idx="23">
                  <c:v>13.013999999999999</c:v>
                </c:pt>
                <c:pt idx="24">
                  <c:v>13.003</c:v>
                </c:pt>
                <c:pt idx="25">
                  <c:v>12.545999999999999</c:v>
                </c:pt>
                <c:pt idx="26">
                  <c:v>12.154</c:v>
                </c:pt>
                <c:pt idx="27">
                  <c:v>11.734999999999999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18-4C96-90E4-9742AD855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1264911"/>
        <c:axId val="1997642079"/>
      </c:barChart>
      <c:catAx>
        <c:axId val="182126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7642079"/>
        <c:crosses val="autoZero"/>
        <c:auto val="1"/>
        <c:lblAlgn val="ctr"/>
        <c:lblOffset val="100"/>
        <c:noMultiLvlLbl val="0"/>
      </c:catAx>
      <c:valAx>
        <c:axId val="199764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2126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baseline="0" dirty="0">
                <a:effectLst/>
              </a:rPr>
              <a:t>Udział energii ze źródeł odnawialnych w latach 2012-2021 w Polsce i w UE-27</a:t>
            </a:r>
            <a:endParaRPr lang="pl-PL" sz="12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'[nrg_ind_ren_page_spreadsheet.xlsx]Sheet 1'!$A$58</c:f>
              <c:strCache>
                <c:ptCount val="1"/>
                <c:pt idx="0">
                  <c:v>UE-27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'[nrg_ind_ren_page_spreadsheet.xlsx]Sheet 1'!$B$57:$K$57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'[nrg_ind_ren_page_spreadsheet.xlsx]Sheet 1'!$B$58:$K$58</c:f>
              <c:numCache>
                <c:formatCode>#\ ##0.##########</c:formatCode>
                <c:ptCount val="10"/>
                <c:pt idx="0">
                  <c:v>16.001999999999999</c:v>
                </c:pt>
                <c:pt idx="1">
                  <c:v>16.658999999999999</c:v>
                </c:pt>
                <c:pt idx="2">
                  <c:v>17.416</c:v>
                </c:pt>
                <c:pt idx="3">
                  <c:v>17.82</c:v>
                </c:pt>
                <c:pt idx="4">
                  <c:v>17.978000000000002</c:v>
                </c:pt>
                <c:pt idx="5">
                  <c:v>18.411000000000001</c:v>
                </c:pt>
                <c:pt idx="6">
                  <c:v>19.096</c:v>
                </c:pt>
                <c:pt idx="7">
                  <c:v>19.887</c:v>
                </c:pt>
                <c:pt idx="8">
                  <c:v>22.038</c:v>
                </c:pt>
                <c:pt idx="9">
                  <c:v>21.774999999999999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7E-4BE5-AC95-C57E4794ABFB}"/>
            </c:ext>
          </c:extLst>
        </c:ser>
        <c:ser>
          <c:idx val="1"/>
          <c:order val="1"/>
          <c:tx>
            <c:strRef>
              <c:f>'[nrg_ind_ren_page_spreadsheet.xlsx]Sheet 1'!$A$59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'[nrg_ind_ren_page_spreadsheet.xlsx]Sheet 1'!$B$57:$K$57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'[nrg_ind_ren_page_spreadsheet.xlsx]Sheet 1'!$B$59:$K$59</c:f>
              <c:numCache>
                <c:formatCode>#\ ##0.##########</c:formatCode>
                <c:ptCount val="10"/>
                <c:pt idx="0">
                  <c:v>10.955</c:v>
                </c:pt>
                <c:pt idx="1">
                  <c:v>11.452</c:v>
                </c:pt>
                <c:pt idx="2">
                  <c:v>11.605</c:v>
                </c:pt>
                <c:pt idx="3">
                  <c:v>11.881</c:v>
                </c:pt>
                <c:pt idx="4">
                  <c:v>11.396000000000001</c:v>
                </c:pt>
                <c:pt idx="5">
                  <c:v>11.058999999999999</c:v>
                </c:pt>
                <c:pt idx="6">
                  <c:v>14.936</c:v>
                </c:pt>
                <c:pt idx="7">
                  <c:v>15.377000000000001</c:v>
                </c:pt>
                <c:pt idx="8">
                  <c:v>16.102</c:v>
                </c:pt>
                <c:pt idx="9">
                  <c:v>15.624000000000001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7E-4BE5-AC95-C57E4794A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624256"/>
        <c:axId val="1833897775"/>
      </c:lineChart>
      <c:catAx>
        <c:axId val="3716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97775"/>
        <c:crosses val="autoZero"/>
        <c:auto val="1"/>
        <c:lblAlgn val="ctr"/>
        <c:lblOffset val="100"/>
        <c:noMultiLvlLbl val="0"/>
      </c:catAx>
      <c:valAx>
        <c:axId val="1833897775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162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Obciążenia zewnętrzne banków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'[2023 08 24_Obciążenia podatkowe.xlsx]Sheet1 (2)'!$E$17</c:f>
              <c:strCache>
                <c:ptCount val="1"/>
                <c:pt idx="0">
                  <c:v>Podatek bankowy płacony przez banki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08 24_Obciążenia podatkowe.xlsx]Sheet1 (2)'!$D$18:$D$25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2023 - z CHF REF</c:v>
                </c:pt>
                <c:pt idx="6">
                  <c:v>2023 - z CHF SZOK</c:v>
                </c:pt>
              </c:strCache>
              <c:extLst/>
            </c:strRef>
          </c:cat>
          <c:val>
            <c:numRef>
              <c:f>'[2023 08 24_Obciążenia podatkowe.xlsx]Sheet1 (2)'!$E$18:$E$25</c:f>
              <c:numCache>
                <c:formatCode>0.00</c:formatCode>
                <c:ptCount val="7"/>
                <c:pt idx="0">
                  <c:v>3.8356926227893977</c:v>
                </c:pt>
                <c:pt idx="1">
                  <c:v>4.0061678504689269</c:v>
                </c:pt>
                <c:pt idx="2">
                  <c:v>4.091405464308691</c:v>
                </c:pt>
                <c:pt idx="3">
                  <c:v>4.6028311473472776</c:v>
                </c:pt>
                <c:pt idx="4">
                  <c:v>5.1824469214576752</c:v>
                </c:pt>
                <c:pt idx="5">
                  <c:v>5.097209307617911</c:v>
                </c:pt>
                <c:pt idx="6">
                  <c:v>5.097209307617911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A53-4FF4-9301-6453AA003B52}"/>
            </c:ext>
          </c:extLst>
        </c:ser>
        <c:ser>
          <c:idx val="1"/>
          <c:order val="1"/>
          <c:tx>
            <c:strRef>
              <c:f>'[2023 08 24_Obciążenia podatkowe.xlsx]Sheet1 (2)'!$F$17</c:f>
              <c:strCache>
                <c:ptCount val="1"/>
                <c:pt idx="0">
                  <c:v>Podatek CIT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08 24_Obciążenia podatkowe.xlsx]Sheet1 (2)'!$D$18:$D$25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2023 - z CHF REF</c:v>
                </c:pt>
                <c:pt idx="6">
                  <c:v>2023 - z CHF SZOK</c:v>
                </c:pt>
              </c:strCache>
              <c:extLst/>
            </c:strRef>
          </c:cat>
          <c:val>
            <c:numRef>
              <c:f>'[2023 08 24_Obciążenia podatkowe.xlsx]Sheet1 (2)'!$F$18:$F$25</c:f>
              <c:numCache>
                <c:formatCode>0.00</c:formatCode>
                <c:ptCount val="7"/>
                <c:pt idx="0">
                  <c:v>5.1763982349999997</c:v>
                </c:pt>
                <c:pt idx="1">
                  <c:v>5.5178063100000001</c:v>
                </c:pt>
                <c:pt idx="2">
                  <c:v>4.0825548310000004</c:v>
                </c:pt>
                <c:pt idx="3">
                  <c:v>6.1349600332200005</c:v>
                </c:pt>
                <c:pt idx="4">
                  <c:v>8.3908088492200008</c:v>
                </c:pt>
                <c:pt idx="5">
                  <c:v>6.3267322815900098</c:v>
                </c:pt>
                <c:pt idx="6">
                  <c:v>4.1822314442223734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A53-4FF4-9301-6453AA003B52}"/>
            </c:ext>
          </c:extLst>
        </c:ser>
        <c:ser>
          <c:idx val="2"/>
          <c:order val="2"/>
          <c:tx>
            <c:strRef>
              <c:f>'[2023 08 24_Obciążenia podatkowe.xlsx]Sheet1 (2)'!$G$17</c:f>
              <c:strCache>
                <c:ptCount val="1"/>
                <c:pt idx="0">
                  <c:v>Składki BFG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08 24_Obciążenia podatkowe.xlsx]Sheet1 (2)'!$D$18:$D$25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2023 - z CHF REF</c:v>
                </c:pt>
                <c:pt idx="6">
                  <c:v>2023 - z CHF SZOK</c:v>
                </c:pt>
              </c:strCache>
              <c:extLst/>
            </c:strRef>
          </c:cat>
          <c:val>
            <c:numRef>
              <c:f>'[2023 08 24_Obciążenia podatkowe.xlsx]Sheet1 (2)'!$G$18:$G$25</c:f>
              <c:numCache>
                <c:formatCode>0.00</c:formatCode>
                <c:ptCount val="7"/>
                <c:pt idx="0">
                  <c:v>2.2000000000000002</c:v>
                </c:pt>
                <c:pt idx="1">
                  <c:v>2.79</c:v>
                </c:pt>
                <c:pt idx="2">
                  <c:v>3.18</c:v>
                </c:pt>
                <c:pt idx="3">
                  <c:v>2.23</c:v>
                </c:pt>
                <c:pt idx="4">
                  <c:v>3.7</c:v>
                </c:pt>
                <c:pt idx="5">
                  <c:v>1.46</c:v>
                </c:pt>
                <c:pt idx="6">
                  <c:v>1.46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A53-4FF4-9301-6453AA003B52}"/>
            </c:ext>
          </c:extLst>
        </c:ser>
        <c:ser>
          <c:idx val="3"/>
          <c:order val="3"/>
          <c:tx>
            <c:strRef>
              <c:f>'[2023 08 24_Obciążenia podatkowe.xlsx]Sheet1 (2)'!$H$17</c:f>
              <c:strCache>
                <c:ptCount val="1"/>
                <c:pt idx="0">
                  <c:v>Wakacje kredytowe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FF4-9301-6453AA003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08 24_Obciążenia podatkowe.xlsx]Sheet1 (2)'!$D$18:$D$25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2023 - z CHF REF</c:v>
                </c:pt>
                <c:pt idx="6">
                  <c:v>2023 - z CHF SZOK</c:v>
                </c:pt>
              </c:strCache>
              <c:extLst/>
            </c:strRef>
          </c:cat>
          <c:val>
            <c:numRef>
              <c:f>'[2023 08 24_Obciążenia podatkowe.xlsx]Sheet1 (2)'!$H$18:$H$25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12.9</c:v>
                </c:pt>
                <c:pt idx="5">
                  <c:v>1</c:v>
                </c:pt>
                <c:pt idx="6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A53-4FF4-9301-6453AA003B52}"/>
            </c:ext>
          </c:extLst>
        </c:ser>
        <c:ser>
          <c:idx val="4"/>
          <c:order val="4"/>
          <c:tx>
            <c:strRef>
              <c:f>'[2023 08 24_Obciążenia podatkowe.xlsx]Sheet1 (2)'!$I$17</c:f>
              <c:strCache>
                <c:ptCount val="1"/>
                <c:pt idx="0">
                  <c:v>Wpłaty na FWK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FF4-9301-6453AA003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08 24_Obciążenia podatkowe.xlsx]Sheet1 (2)'!$D$18:$D$25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2023 - z CHF REF</c:v>
                </c:pt>
                <c:pt idx="6">
                  <c:v>2023 - z CHF SZOK</c:v>
                </c:pt>
              </c:strCache>
              <c:extLst/>
            </c:strRef>
          </c:cat>
          <c:val>
            <c:numRef>
              <c:f>'[2023 08 24_Obciążenia podatkowe.xlsx]Sheet1 (2)'!$I$18:$I$25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</c:v>
                </c:pt>
                <c:pt idx="5">
                  <c:v>0.6</c:v>
                </c:pt>
                <c:pt idx="6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3A53-4FF4-9301-6453AA003B52}"/>
            </c:ext>
          </c:extLst>
        </c:ser>
        <c:ser>
          <c:idx val="5"/>
          <c:order val="5"/>
          <c:tx>
            <c:strRef>
              <c:f>'[2023 08 24_Obciążenia podatkowe.xlsx]Sheet1 (2)'!$J$17</c:f>
              <c:strCache>
                <c:ptCount val="1"/>
                <c:pt idx="0">
                  <c:v>Rezerwy CHF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 08 24_Obciążenia podatkowe.xlsx]Sheet1 (2)'!$D$18:$D$25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2023 - z CHF REF</c:v>
                </c:pt>
                <c:pt idx="6">
                  <c:v>2023 - z CHF SZOK</c:v>
                </c:pt>
              </c:strCache>
              <c:extLst/>
            </c:strRef>
          </c:cat>
          <c:val>
            <c:numRef>
              <c:f>'[2023 08 24_Obciążenia podatkowe.xlsx]Sheet1 (2)'!$J$18:$J$25</c:f>
              <c:numCache>
                <c:formatCode>General</c:formatCode>
                <c:ptCount val="7"/>
                <c:pt idx="5" formatCode="0.00">
                  <c:v>19.329999999999998</c:v>
                </c:pt>
                <c:pt idx="6">
                  <c:v>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3A53-4FF4-9301-6453AA003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106911"/>
        <c:axId val="1886176352"/>
      </c:barChart>
      <c:catAx>
        <c:axId val="12210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6176352"/>
        <c:crosses val="autoZero"/>
        <c:auto val="1"/>
        <c:lblAlgn val="ctr"/>
        <c:lblOffset val="100"/>
        <c:noMultiLvlLbl val="0"/>
      </c:catAx>
      <c:valAx>
        <c:axId val="188617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10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Podział dochodów banków [2022]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FC-4A4C-834B-CC3E41DC288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FC-4A4C-834B-CC3E41DC288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FC-4A4C-834B-CC3E41DC2887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FC-4A4C-834B-CC3E41DC2887}"/>
              </c:ext>
            </c:extLst>
          </c:dPt>
          <c:cat>
            <c:strRef>
              <c:f>RZiS!$FP$46:$FP$53</c:f>
              <c:strCache>
                <c:ptCount val="8"/>
                <c:pt idx="0">
                  <c:v>CPO bez kosztów odsetk.</c:v>
                </c:pt>
                <c:pt idx="1">
                  <c:v>Koszty banków</c:v>
                </c:pt>
                <c:pt idx="4">
                  <c:v>Zysk banków</c:v>
                </c:pt>
                <c:pt idx="5">
                  <c:v>Dochody deponentów</c:v>
                </c:pt>
                <c:pt idx="6">
                  <c:v>Środki pobrane przez państwo</c:v>
                </c:pt>
                <c:pt idx="7">
                  <c:v>Korzyści kredytobiorców - wakacje</c:v>
                </c:pt>
              </c:strCache>
            </c:strRef>
          </c:cat>
          <c:val>
            <c:numRef>
              <c:f>RZiS!$FQ$46:$FQ$53</c:f>
              <c:numCache>
                <c:formatCode>#,##0</c:formatCode>
                <c:ptCount val="8"/>
                <c:pt idx="0">
                  <c:v>108710514878.24001</c:v>
                </c:pt>
                <c:pt idx="1">
                  <c:v>40355103123.850006</c:v>
                </c:pt>
                <c:pt idx="4">
                  <c:v>9914545087.1700096</c:v>
                </c:pt>
                <c:pt idx="5">
                  <c:v>25890390958.888</c:v>
                </c:pt>
                <c:pt idx="6">
                  <c:v>25564238519.758663</c:v>
                </c:pt>
                <c:pt idx="7">
                  <c:v>7806833514.2200003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FC-4A4C-834B-CC3E41DC2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4573264"/>
        <c:axId val="564579168"/>
      </c:barChart>
      <c:catAx>
        <c:axId val="564573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4579168"/>
        <c:crosses val="autoZero"/>
        <c:auto val="1"/>
        <c:lblAlgn val="ctr"/>
        <c:lblOffset val="100"/>
        <c:noMultiLvlLbl val="0"/>
      </c:catAx>
      <c:valAx>
        <c:axId val="564579168"/>
        <c:scaling>
          <c:orientation val="minMax"/>
          <c:max val="12000000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4573264"/>
        <c:crosses val="autoZero"/>
        <c:crossBetween val="between"/>
        <c:majorUnit val="20000000000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Aktywa sektora bankowego do PKB</a:t>
            </a:r>
            <a:endParaRPr lang="pl-PL" sz="14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'[2023_06-Dane_statystyczne_PL_83394_TP.XLSX]Bilans (2)'!$V$17:$AI$17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I półrocze 2023*</c:v>
                </c:pt>
              </c:strCache>
            </c:strRef>
          </c:cat>
          <c:val>
            <c:numRef>
              <c:f>'[2023_06-Dane_statystyczne_PL_83394_TP.XLSX]Bilans (2)'!$V$18:$AI$18</c:f>
              <c:numCache>
                <c:formatCode>_(* #,##0.00_);_(* \(#,##0.00\);_(* "-"??_);_(@_)</c:formatCode>
                <c:ptCount val="14"/>
                <c:pt idx="0">
                  <c:v>0.8155481079627277</c:v>
                </c:pt>
                <c:pt idx="1">
                  <c:v>0.84701055374138046</c:v>
                </c:pt>
                <c:pt idx="2">
                  <c:v>0.84344988124872666</c:v>
                </c:pt>
                <c:pt idx="3">
                  <c:v>0.84598551066991079</c:v>
                </c:pt>
                <c:pt idx="4">
                  <c:v>0.88858139561921934</c:v>
                </c:pt>
                <c:pt idx="5">
                  <c:v>0.886833903278889</c:v>
                </c:pt>
                <c:pt idx="6">
                  <c:v>0.91694705257125853</c:v>
                </c:pt>
                <c:pt idx="7">
                  <c:v>0.89316490812109095</c:v>
                </c:pt>
                <c:pt idx="8">
                  <c:v>0.89479424358911364</c:v>
                </c:pt>
                <c:pt idx="9">
                  <c:v>0.87972028961690707</c:v>
                </c:pt>
                <c:pt idx="10">
                  <c:v>1.0047252272111624</c:v>
                </c:pt>
                <c:pt idx="11">
                  <c:v>0.98038174886952412</c:v>
                </c:pt>
                <c:pt idx="12">
                  <c:v>0.86630314861226854</c:v>
                </c:pt>
                <c:pt idx="13">
                  <c:v>0.86419904981174955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7-442C-965C-6BB83E2E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5540880"/>
        <c:axId val="8592607"/>
      </c:barChart>
      <c:catAx>
        <c:axId val="190554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92607"/>
        <c:crosses val="autoZero"/>
        <c:auto val="1"/>
        <c:lblAlgn val="ctr"/>
        <c:lblOffset val="100"/>
        <c:noMultiLvlLbl val="0"/>
      </c:catAx>
      <c:valAx>
        <c:axId val="8592607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554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'[2023_06-Dane_statystyczne_PL_83394.XLSX]Bilans (2)'!$A$15</c:f>
              <c:strCache>
                <c:ptCount val="1"/>
                <c:pt idx="0">
                  <c:v>Kredyty dla sektora niefinansowego udzielone przez sektor bankowy w relacji do PKB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'[2023_06-Dane_statystyczne_PL_83394.XLSX]Bilans (2)'!$B$1:$O$1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I półrocze 2023*</c:v>
                </c:pt>
              </c:strCache>
            </c:strRef>
          </c:cat>
          <c:val>
            <c:numRef>
              <c:f>'[2023_06-Dane_statystyczne_PL_83394.XLSX]Bilans (2)'!$B$15:$O$15</c:f>
              <c:numCache>
                <c:formatCode>0.00%</c:formatCode>
                <c:ptCount val="14"/>
                <c:pt idx="0">
                  <c:v>0.44706813947338697</c:v>
                </c:pt>
                <c:pt idx="1">
                  <c:v>0.47762344780521443</c:v>
                </c:pt>
                <c:pt idx="2">
                  <c:v>0.45681992080552902</c:v>
                </c:pt>
                <c:pt idx="3">
                  <c:v>0.4564560562082664</c:v>
                </c:pt>
                <c:pt idx="4">
                  <c:v>0.47086439010354253</c:v>
                </c:pt>
                <c:pt idx="5">
                  <c:v>0.48482829752360523</c:v>
                </c:pt>
                <c:pt idx="6">
                  <c:v>0.49661849845146344</c:v>
                </c:pt>
                <c:pt idx="7">
                  <c:v>0.48097536678322278</c:v>
                </c:pt>
                <c:pt idx="8">
                  <c:v>0.47870231534823282</c:v>
                </c:pt>
                <c:pt idx="9">
                  <c:v>0.46681174467804365</c:v>
                </c:pt>
                <c:pt idx="10">
                  <c:v>0.45448297883621863</c:v>
                </c:pt>
                <c:pt idx="11">
                  <c:v>0.43002186323526609</c:v>
                </c:pt>
                <c:pt idx="12">
                  <c:v>0.36283271737389461</c:v>
                </c:pt>
                <c:pt idx="13">
                  <c:v>0.33947610815210005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7-4278-94C1-5D468BDC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397279"/>
        <c:axId val="486267855"/>
      </c:barChart>
      <c:catAx>
        <c:axId val="57239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6267855"/>
        <c:crosses val="autoZero"/>
        <c:auto val="1"/>
        <c:lblAlgn val="ctr"/>
        <c:lblOffset val="100"/>
        <c:noMultiLvlLbl val="0"/>
      </c:catAx>
      <c:valAx>
        <c:axId val="486267855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239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1">
          <a:shade val="50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Wartość nowych kredytów przy zaangażowaniu banków w modernizację gospodarki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685661002900953"/>
          <c:y val="0.10530128958471696"/>
          <c:w val="0.66653857823693086"/>
          <c:h val="0.77819823190787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'RZiS (4)'!$EX$40</c:f>
              <c:strCache>
                <c:ptCount val="1"/>
                <c:pt idx="0">
                  <c:v>Nowe kredyty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(4)'!$EY$40:$FP$40</c:f>
              <c:numCache>
                <c:formatCode>#,##0</c:formatCode>
                <c:ptCount val="18"/>
                <c:pt idx="1">
                  <c:v>184434315649</c:v>
                </c:pt>
                <c:pt idx="2">
                  <c:v>105350080475.85715</c:v>
                </c:pt>
                <c:pt idx="3">
                  <c:v>131420231425.42857</c:v>
                </c:pt>
                <c:pt idx="4">
                  <c:v>161423180907</c:v>
                </c:pt>
                <c:pt idx="5">
                  <c:v>178569784829.28571</c:v>
                </c:pt>
                <c:pt idx="6">
                  <c:v>176495340934.85715</c:v>
                </c:pt>
                <c:pt idx="7">
                  <c:v>164585904891.28571</c:v>
                </c:pt>
                <c:pt idx="8">
                  <c:v>193001839519.85715</c:v>
                </c:pt>
                <c:pt idx="9">
                  <c:v>192949828240.28571</c:v>
                </c:pt>
                <c:pt idx="10">
                  <c:v>153311141537.42856</c:v>
                </c:pt>
                <c:pt idx="11">
                  <c:v>217183119793.02139</c:v>
                </c:pt>
                <c:pt idx="12">
                  <c:v>149746518469.95987</c:v>
                </c:pt>
                <c:pt idx="13">
                  <c:v>191159059261.49997</c:v>
                </c:pt>
                <c:pt idx="14">
                  <c:v>337579009000.09027</c:v>
                </c:pt>
                <c:pt idx="15">
                  <c:v>360225496818.86121</c:v>
                </c:pt>
                <c:pt idx="16">
                  <c:v>382163229575.12988</c:v>
                </c:pt>
                <c:pt idx="17">
                  <c:v>405436970256.25525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2-4D24-A6BC-E10D61290C0E}"/>
            </c:ext>
          </c:extLst>
        </c:ser>
        <c:ser>
          <c:idx val="1"/>
          <c:order val="1"/>
          <c:tx>
            <c:strRef>
              <c:f>'RZiS (4)'!$EX$52</c:f>
              <c:strCache>
                <c:ptCount val="1"/>
                <c:pt idx="0">
                  <c:v>Restrukturyzacja gospodarki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(4)'!$EY$52:$FP$52</c:f>
              <c:numCache>
                <c:formatCode>General</c:formatCode>
                <c:ptCount val="18"/>
                <c:pt idx="14" formatCode="#,##0">
                  <c:v>62514631296.313019</c:v>
                </c:pt>
                <c:pt idx="15" formatCode="#,##0">
                  <c:v>66708425336.826164</c:v>
                </c:pt>
                <c:pt idx="16" formatCode="#,##0">
                  <c:v>70770968439.838867</c:v>
                </c:pt>
                <c:pt idx="17" formatCode="#,##0">
                  <c:v>75080920417.825058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2-4D24-A6BC-E10D61290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37223096"/>
        <c:axId val="1037224176"/>
      </c:barChart>
      <c:catAx>
        <c:axId val="10372230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7224176"/>
        <c:crosses val="autoZero"/>
        <c:auto val="1"/>
        <c:lblAlgn val="ctr"/>
        <c:lblOffset val="100"/>
        <c:noMultiLvlLbl val="0"/>
      </c:catAx>
      <c:valAx>
        <c:axId val="1037224176"/>
        <c:scaling>
          <c:orientation val="minMax"/>
          <c:max val="5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7223096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34631608548932"/>
          <c:y val="0.35510666369458216"/>
          <c:w val="0.20955593955360843"/>
          <c:h val="0.20945002379675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Przyrost portfela kredytów - zwiększony udział w modernizacji gospodarki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'RZiS (4)'!$EX$68</c:f>
              <c:strCache>
                <c:ptCount val="1"/>
                <c:pt idx="0">
                  <c:v>Przyrost portfela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(4)'!$EY$67:$FP$67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(4)'!$EY$68:$FP$68</c:f>
              <c:numCache>
                <c:formatCode>#,##0</c:formatCode>
                <c:ptCount val="18"/>
                <c:pt idx="1">
                  <c:v>93960497595</c:v>
                </c:pt>
                <c:pt idx="2">
                  <c:v>1453334194</c:v>
                </c:pt>
                <c:pt idx="3">
                  <c:v>27315865973</c:v>
                </c:pt>
                <c:pt idx="4">
                  <c:v>53416548887</c:v>
                </c:pt>
                <c:pt idx="5">
                  <c:v>62932217254</c:v>
                </c:pt>
                <c:pt idx="6">
                  <c:v>51867456609</c:v>
                </c:pt>
                <c:pt idx="7">
                  <c:v>32548383907</c:v>
                </c:pt>
                <c:pt idx="8">
                  <c:v>56314549406</c:v>
                </c:pt>
                <c:pt idx="9">
                  <c:v>48217602497</c:v>
                </c:pt>
                <c:pt idx="10">
                  <c:v>1690686866</c:v>
                </c:pt>
                <c:pt idx="11">
                  <c:v>65321138426.449951</c:v>
                </c:pt>
                <c:pt idx="12">
                  <c:v>-11447054100.390137</c:v>
                </c:pt>
                <c:pt idx="13">
                  <c:v>31600780134.062988</c:v>
                </c:pt>
                <c:pt idx="14">
                  <c:v>173506332710.6442</c:v>
                </c:pt>
                <c:pt idx="15">
                  <c:v>162435539956.99261</c:v>
                </c:pt>
                <c:pt idx="16">
                  <c:v>151638420528.43002</c:v>
                </c:pt>
                <c:pt idx="17">
                  <c:v>143139391356.94562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1-4B9B-82A3-9FAF55BCB339}"/>
            </c:ext>
          </c:extLst>
        </c:ser>
        <c:ser>
          <c:idx val="1"/>
          <c:order val="1"/>
          <c:tx>
            <c:strRef>
              <c:f>'RZiS (4)'!$EX$69</c:f>
              <c:strCache>
                <c:ptCount val="1"/>
                <c:pt idx="0">
                  <c:v>Restrukturyzacja gospodarki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(4)'!$EY$67:$FP$67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(4)'!$EY$69:$FP$69</c:f>
              <c:numCache>
                <c:formatCode>General</c:formatCode>
                <c:ptCount val="18"/>
                <c:pt idx="14" formatCode="#,##0">
                  <c:v>62514631296.313019</c:v>
                </c:pt>
                <c:pt idx="15" formatCode="#,##0">
                  <c:v>66708425336.826164</c:v>
                </c:pt>
                <c:pt idx="16" formatCode="#,##0">
                  <c:v>70770968439.838867</c:v>
                </c:pt>
                <c:pt idx="17" formatCode="#,##0">
                  <c:v>75080920417.825058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41-4B9B-82A3-9FAF55BCB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895381656"/>
        <c:axId val="895382376"/>
      </c:barChart>
      <c:catAx>
        <c:axId val="8953816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5382376"/>
        <c:crosses val="autoZero"/>
        <c:auto val="1"/>
        <c:lblAlgn val="ctr"/>
        <c:lblOffset val="100"/>
        <c:noMultiLvlLbl val="0"/>
      </c:catAx>
      <c:valAx>
        <c:axId val="89538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5381656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Nowo udzielone kredyty/PKB - zaangażowanie banków w modernizację gospodarki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'RZiS (4)'!$EX$57</c:f>
              <c:strCache>
                <c:ptCount val="1"/>
                <c:pt idx="0">
                  <c:v>Nowe kredyty/PKB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(4)'!$EY$57:$FP$57</c:f>
              <c:numCache>
                <c:formatCode>0.0%</c:formatCode>
                <c:ptCount val="18"/>
                <c:pt idx="1">
                  <c:v>0.12112321248374598</c:v>
                </c:pt>
                <c:pt idx="2">
                  <c:v>6.6040891081732764E-2</c:v>
                </c:pt>
                <c:pt idx="3">
                  <c:v>7.9343752747279284E-2</c:v>
                </c:pt>
                <c:pt idx="4">
                  <c:v>9.3899820200686407E-2</c:v>
                </c:pt>
                <c:pt idx="5">
                  <c:v>9.9239067033431161E-2</c:v>
                </c:pt>
                <c:pt idx="6">
                  <c:v>9.4833272223733528E-2</c:v>
                </c:pt>
                <c:pt idx="7">
                  <c:v>8.273500558045925E-2</c:v>
                </c:pt>
                <c:pt idx="8">
                  <c:v>9.1193460366592871E-2</c:v>
                </c:pt>
                <c:pt idx="9">
                  <c:v>8.4865336136649233E-2</c:v>
                </c:pt>
                <c:pt idx="10">
                  <c:v>6.5545704882534458E-2</c:v>
                </c:pt>
                <c:pt idx="11">
                  <c:v>8.2769597489363883E-2</c:v>
                </c:pt>
                <c:pt idx="12">
                  <c:v>4.8645849485092381E-2</c:v>
                </c:pt>
                <c:pt idx="13">
                  <c:v>5.5E-2</c:v>
                </c:pt>
                <c:pt idx="14">
                  <c:v>0.10666666666666667</c:v>
                </c:pt>
                <c:pt idx="15">
                  <c:v>0.10666666666666666</c:v>
                </c:pt>
                <c:pt idx="16">
                  <c:v>0.10666666666666667</c:v>
                </c:pt>
                <c:pt idx="17">
                  <c:v>0.10666666666666667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B-4618-A55C-65AE6942C2C0}"/>
            </c:ext>
          </c:extLst>
        </c:ser>
        <c:ser>
          <c:idx val="1"/>
          <c:order val="1"/>
          <c:tx>
            <c:strRef>
              <c:f>'RZiS (4)'!$EX$58</c:f>
              <c:strCache>
                <c:ptCount val="1"/>
                <c:pt idx="0">
                  <c:v>Nowe kredyty - MIN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(4)'!$EY$58:$FP$58</c:f>
              <c:numCache>
                <c:formatCode>0.0%</c:formatCode>
                <c:ptCount val="18"/>
                <c:pt idx="1">
                  <c:v>7.9343752747279284E-2</c:v>
                </c:pt>
                <c:pt idx="2">
                  <c:v>7.9343752747279284E-2</c:v>
                </c:pt>
                <c:pt idx="3">
                  <c:v>7.9343752747279284E-2</c:v>
                </c:pt>
                <c:pt idx="4">
                  <c:v>7.9343752747279284E-2</c:v>
                </c:pt>
                <c:pt idx="5">
                  <c:v>7.9343752747279284E-2</c:v>
                </c:pt>
                <c:pt idx="6">
                  <c:v>7.9343752747279284E-2</c:v>
                </c:pt>
                <c:pt idx="7">
                  <c:v>7.9343752747279284E-2</c:v>
                </c:pt>
                <c:pt idx="8">
                  <c:v>7.9343752747279284E-2</c:v>
                </c:pt>
                <c:pt idx="9">
                  <c:v>7.9343752747279284E-2</c:v>
                </c:pt>
                <c:pt idx="10">
                  <c:v>7.9343752747279284E-2</c:v>
                </c:pt>
                <c:pt idx="11">
                  <c:v>7.9343752747279284E-2</c:v>
                </c:pt>
                <c:pt idx="12">
                  <c:v>7.9343752747279284E-2</c:v>
                </c:pt>
                <c:pt idx="13">
                  <c:v>7.9343752747279284E-2</c:v>
                </c:pt>
                <c:pt idx="14">
                  <c:v>7.9343752747279284E-2</c:v>
                </c:pt>
                <c:pt idx="15">
                  <c:v>7.9343752747279284E-2</c:v>
                </c:pt>
                <c:pt idx="16">
                  <c:v>7.9343752747279284E-2</c:v>
                </c:pt>
                <c:pt idx="17">
                  <c:v>7.9343752747279284E-2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B-4618-A55C-65AE6942C2C0}"/>
            </c:ext>
          </c:extLst>
        </c:ser>
        <c:ser>
          <c:idx val="2"/>
          <c:order val="2"/>
          <c:tx>
            <c:strRef>
              <c:f>'RZiS (4)'!$EX$59</c:f>
              <c:strCache>
                <c:ptCount val="1"/>
                <c:pt idx="0">
                  <c:v>Nowe kredyty - MAX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(4)'!$EY$59:$FP$59</c:f>
              <c:numCache>
                <c:formatCode>0.0%</c:formatCode>
                <c:ptCount val="18"/>
                <c:pt idx="1">
                  <c:v>9.9239067033431161E-2</c:v>
                </c:pt>
                <c:pt idx="2">
                  <c:v>9.9239067033431161E-2</c:v>
                </c:pt>
                <c:pt idx="3">
                  <c:v>9.9239067033431161E-2</c:v>
                </c:pt>
                <c:pt idx="4">
                  <c:v>9.9239067033431161E-2</c:v>
                </c:pt>
                <c:pt idx="5">
                  <c:v>9.9239067033431161E-2</c:v>
                </c:pt>
                <c:pt idx="6">
                  <c:v>9.9239067033431161E-2</c:v>
                </c:pt>
                <c:pt idx="7">
                  <c:v>9.9239067033431161E-2</c:v>
                </c:pt>
                <c:pt idx="8">
                  <c:v>9.9239067033431161E-2</c:v>
                </c:pt>
                <c:pt idx="9">
                  <c:v>9.9239067033431161E-2</c:v>
                </c:pt>
                <c:pt idx="10">
                  <c:v>9.9239067033431161E-2</c:v>
                </c:pt>
                <c:pt idx="11">
                  <c:v>9.9239067033431161E-2</c:v>
                </c:pt>
                <c:pt idx="12">
                  <c:v>9.9239067033431161E-2</c:v>
                </c:pt>
                <c:pt idx="13">
                  <c:v>9.9239067033431161E-2</c:v>
                </c:pt>
                <c:pt idx="14">
                  <c:v>9.9239067033431161E-2</c:v>
                </c:pt>
                <c:pt idx="15">
                  <c:v>9.9239067033431161E-2</c:v>
                </c:pt>
                <c:pt idx="16">
                  <c:v>9.9239067033431161E-2</c:v>
                </c:pt>
                <c:pt idx="17">
                  <c:v>9.9239067033431161E-2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BB-4618-A55C-65AE6942C2C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0925576"/>
        <c:axId val="1030928456"/>
      </c:lineChart>
      <c:catAx>
        <c:axId val="10309255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0928456"/>
        <c:crosses val="autoZero"/>
        <c:auto val="1"/>
        <c:lblAlgn val="ctr"/>
        <c:lblOffset val="100"/>
        <c:noMultiLvlLbl val="0"/>
      </c:catAx>
      <c:valAx>
        <c:axId val="1030928456"/>
        <c:scaling>
          <c:orientation val="minMax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092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Kredyty/PKB - zwiększony udział banków w finansowaniu gospodarki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'RZiS (4)'!$EX$60</c:f>
              <c:strCache>
                <c:ptCount val="1"/>
                <c:pt idx="0">
                  <c:v>Kredyty/PKB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(4)'!$EY$60:$FP$60</c:f>
              <c:numCache>
                <c:formatCode>0.0%</c:formatCode>
                <c:ptCount val="18"/>
                <c:pt idx="0">
                  <c:v>0.44706813947338697</c:v>
                </c:pt>
                <c:pt idx="1">
                  <c:v>0.47762344780521443</c:v>
                </c:pt>
                <c:pt idx="2">
                  <c:v>0.45681992080552902</c:v>
                </c:pt>
                <c:pt idx="3">
                  <c:v>0.4564560562082664</c:v>
                </c:pt>
                <c:pt idx="4">
                  <c:v>0.47086439010354253</c:v>
                </c:pt>
                <c:pt idx="5">
                  <c:v>0.48482829752360523</c:v>
                </c:pt>
                <c:pt idx="6">
                  <c:v>0.49661849845146344</c:v>
                </c:pt>
                <c:pt idx="7">
                  <c:v>0.48097536678322278</c:v>
                </c:pt>
                <c:pt idx="8">
                  <c:v>0.47870231534823282</c:v>
                </c:pt>
                <c:pt idx="9">
                  <c:v>0.46681174467804365</c:v>
                </c:pt>
                <c:pt idx="10">
                  <c:v>0.45448297883621863</c:v>
                </c:pt>
                <c:pt idx="11">
                  <c:v>0.43002186323526609</c:v>
                </c:pt>
                <c:pt idx="12">
                  <c:v>0.36283271737389461</c:v>
                </c:pt>
                <c:pt idx="13">
                  <c:v>0.33044722345606864</c:v>
                </c:pt>
                <c:pt idx="14">
                  <c:v>0.36912150785697662</c:v>
                </c:pt>
                <c:pt idx="15">
                  <c:v>0.40316588076620757</c:v>
                </c:pt>
                <c:pt idx="16">
                  <c:v>0.43240024659169601</c:v>
                </c:pt>
                <c:pt idx="17">
                  <c:v>0.45601984113446037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53-415F-BDC8-76203997B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1971528"/>
        <c:axId val="991970088"/>
      </c:lineChart>
      <c:catAx>
        <c:axId val="99197152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1970088"/>
        <c:crosses val="autoZero"/>
        <c:auto val="1"/>
        <c:lblAlgn val="ctr"/>
        <c:lblOffset val="100"/>
        <c:noMultiLvlLbl val="0"/>
      </c:catAx>
      <c:valAx>
        <c:axId val="99197008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197152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 algn="just"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baseline="0" dirty="0">
                <a:effectLst/>
              </a:rPr>
              <a:t>PKB 2022 [mld euro]</a:t>
            </a:r>
            <a:endParaRPr lang="pl-PL" sz="12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9.9804385007899316E-2"/>
          <c:y val="0.10808960820587588"/>
          <c:w val="0.87658049712443253"/>
          <c:h val="0.70949672645246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'[nama_10_gdp_page_spreadsheet.xlsx]Sheet 1'!$G$11</c:f>
              <c:strCache>
                <c:ptCount val="1"/>
                <c:pt idx="0">
                  <c:v>PKB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5F-408A-B292-B6131D314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'[nama_10_gdp_page_spreadsheet.xlsx]Sheet 1'!$F$12:$F$38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Netherlands</c:v>
                </c:pt>
                <c:pt idx="5">
                  <c:v>Poland</c:v>
                </c:pt>
                <c:pt idx="6">
                  <c:v>Sweden</c:v>
                </c:pt>
                <c:pt idx="7">
                  <c:v>Belgium</c:v>
                </c:pt>
                <c:pt idx="8">
                  <c:v>Ireland</c:v>
                </c:pt>
                <c:pt idx="9">
                  <c:v>Austria</c:v>
                </c:pt>
                <c:pt idx="10">
                  <c:v>Denmark</c:v>
                </c:pt>
                <c:pt idx="11">
                  <c:v>Romania</c:v>
                </c:pt>
                <c:pt idx="12">
                  <c:v>Czechia</c:v>
                </c:pt>
                <c:pt idx="13">
                  <c:v>Finland</c:v>
                </c:pt>
                <c:pt idx="14">
                  <c:v>Portugal</c:v>
                </c:pt>
                <c:pt idx="15">
                  <c:v>Greece</c:v>
                </c:pt>
                <c:pt idx="16">
                  <c:v>Hungary</c:v>
                </c:pt>
                <c:pt idx="17">
                  <c:v>Slovakia</c:v>
                </c:pt>
                <c:pt idx="18">
                  <c:v>Bulgaria</c:v>
                </c:pt>
                <c:pt idx="19">
                  <c:v>Luxembourg</c:v>
                </c:pt>
                <c:pt idx="20">
                  <c:v>Croatia</c:v>
                </c:pt>
                <c:pt idx="21">
                  <c:v>Lithuania</c:v>
                </c:pt>
                <c:pt idx="22">
                  <c:v>Slovenia</c:v>
                </c:pt>
                <c:pt idx="23">
                  <c:v>Latvia</c:v>
                </c:pt>
                <c:pt idx="24">
                  <c:v>Estonia</c:v>
                </c:pt>
                <c:pt idx="25">
                  <c:v>Cyprus</c:v>
                </c:pt>
                <c:pt idx="26">
                  <c:v>Malta</c:v>
                </c:pt>
              </c:strCache>
            </c:strRef>
          </c:cat>
          <c:val>
            <c:numRef>
              <c:f>'[nama_10_gdp_page_spreadsheet.xlsx]Sheet 1'!$G$12:$G$38</c:f>
              <c:numCache>
                <c:formatCode>#,##0.00</c:formatCode>
                <c:ptCount val="27"/>
                <c:pt idx="0">
                  <c:v>3876810</c:v>
                </c:pt>
                <c:pt idx="1">
                  <c:v>2639092</c:v>
                </c:pt>
                <c:pt idx="2">
                  <c:v>1909153.6</c:v>
                </c:pt>
                <c:pt idx="3">
                  <c:v>1327108</c:v>
                </c:pt>
                <c:pt idx="4">
                  <c:v>958549</c:v>
                </c:pt>
                <c:pt idx="5">
                  <c:v>656905.5</c:v>
                </c:pt>
                <c:pt idx="6">
                  <c:v>560958.6</c:v>
                </c:pt>
                <c:pt idx="7">
                  <c:v>549456.19999999995</c:v>
                </c:pt>
                <c:pt idx="8">
                  <c:v>506282.4</c:v>
                </c:pt>
                <c:pt idx="9">
                  <c:v>446933.3</c:v>
                </c:pt>
                <c:pt idx="10">
                  <c:v>380617.8</c:v>
                </c:pt>
                <c:pt idx="11">
                  <c:v>285884.79999999999</c:v>
                </c:pt>
                <c:pt idx="12">
                  <c:v>276229.40000000002</c:v>
                </c:pt>
                <c:pt idx="13">
                  <c:v>268650</c:v>
                </c:pt>
                <c:pt idx="14">
                  <c:v>239240.7</c:v>
                </c:pt>
                <c:pt idx="15">
                  <c:v>208030.2</c:v>
                </c:pt>
                <c:pt idx="16">
                  <c:v>170246.8</c:v>
                </c:pt>
                <c:pt idx="17">
                  <c:v>109651.9</c:v>
                </c:pt>
                <c:pt idx="18">
                  <c:v>84560.6</c:v>
                </c:pt>
                <c:pt idx="19">
                  <c:v>78130.100000000006</c:v>
                </c:pt>
                <c:pt idx="20">
                  <c:v>66939</c:v>
                </c:pt>
                <c:pt idx="21">
                  <c:v>66791.100000000006</c:v>
                </c:pt>
                <c:pt idx="22">
                  <c:v>58988.5</c:v>
                </c:pt>
                <c:pt idx="23">
                  <c:v>39062.5</c:v>
                </c:pt>
                <c:pt idx="24">
                  <c:v>36181.4</c:v>
                </c:pt>
                <c:pt idx="25">
                  <c:v>27006.400000000001</c:v>
                </c:pt>
                <c:pt idx="26">
                  <c:v>16922.599999999999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5F-408A-B292-B6131D31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978768"/>
        <c:axId val="1966612464"/>
      </c:barChart>
      <c:catAx>
        <c:axId val="339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66612464"/>
        <c:crosses val="autoZero"/>
        <c:auto val="1"/>
        <c:lblAlgn val="ctr"/>
        <c:lblOffset val="100"/>
        <c:noMultiLvlLbl val="0"/>
      </c:catAx>
      <c:valAx>
        <c:axId val="1966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97876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Wymagany wzrost kapitałów banków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'RZiS (4)'!$EX$62</c:f>
              <c:strCache>
                <c:ptCount val="1"/>
                <c:pt idx="0">
                  <c:v>Potrzebne kapitały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(4)'!$EY$62:$FP$62</c:f>
              <c:numCache>
                <c:formatCode>#,##0</c:formatCode>
                <c:ptCount val="18"/>
                <c:pt idx="0">
                  <c:v>126663345275.60001</c:v>
                </c:pt>
                <c:pt idx="1">
                  <c:v>145455444794.60001</c:v>
                </c:pt>
                <c:pt idx="2">
                  <c:v>145746111633.39999</c:v>
                </c:pt>
                <c:pt idx="3">
                  <c:v>151209284828</c:v>
                </c:pt>
                <c:pt idx="4">
                  <c:v>161892594605.39999</c:v>
                </c:pt>
                <c:pt idx="5">
                  <c:v>174479038056.20001</c:v>
                </c:pt>
                <c:pt idx="6">
                  <c:v>184852529378</c:v>
                </c:pt>
                <c:pt idx="7">
                  <c:v>191362206159.39999</c:v>
                </c:pt>
                <c:pt idx="8">
                  <c:v>202625116040.60001</c:v>
                </c:pt>
                <c:pt idx="9">
                  <c:v>212268636540</c:v>
                </c:pt>
                <c:pt idx="10">
                  <c:v>212606773913.20001</c:v>
                </c:pt>
                <c:pt idx="11">
                  <c:v>225671001598.48999</c:v>
                </c:pt>
                <c:pt idx="12">
                  <c:v>223381590778.41196</c:v>
                </c:pt>
                <c:pt idx="13">
                  <c:v>229701746805.22455</c:v>
                </c:pt>
                <c:pt idx="14">
                  <c:v>276905939606.61603</c:v>
                </c:pt>
                <c:pt idx="15">
                  <c:v>322734732665.37976</c:v>
                </c:pt>
                <c:pt idx="16">
                  <c:v>367216610459.03357</c:v>
                </c:pt>
                <c:pt idx="17">
                  <c:v>410860672813.98767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A-441C-A97E-6D339897199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3738264"/>
        <c:axId val="1033738624"/>
      </c:lineChart>
      <c:catAx>
        <c:axId val="10337382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3738624"/>
        <c:crosses val="autoZero"/>
        <c:auto val="1"/>
        <c:lblAlgn val="ctr"/>
        <c:lblOffset val="100"/>
        <c:noMultiLvlLbl val="0"/>
      </c:catAx>
      <c:valAx>
        <c:axId val="1033738624"/>
        <c:scaling>
          <c:orientation val="minMax"/>
          <c:max val="420000000000"/>
          <c:min val="1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3738264"/>
        <c:crosses val="autoZero"/>
        <c:crossBetween val="between"/>
        <c:majorUnit val="20000000000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Zapotrzebowanie na wzrost kapitałów w okresie roku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'RZiS (4)'!$EX$63</c:f>
              <c:strCache>
                <c:ptCount val="1"/>
                <c:pt idx="0">
                  <c:v>Przyrost potrzebnych kapitałów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(4)'!$EY$63:$FP$63</c:f>
              <c:numCache>
                <c:formatCode>#,##0</c:formatCode>
                <c:ptCount val="18"/>
                <c:pt idx="1">
                  <c:v>18792099519</c:v>
                </c:pt>
                <c:pt idx="2">
                  <c:v>290666838.79998779</c:v>
                </c:pt>
                <c:pt idx="3">
                  <c:v>5463173194.6000061</c:v>
                </c:pt>
                <c:pt idx="4">
                  <c:v>10683309777.399994</c:v>
                </c:pt>
                <c:pt idx="5">
                  <c:v>12586443450.800018</c:v>
                </c:pt>
                <c:pt idx="6">
                  <c:v>10373491321.799988</c:v>
                </c:pt>
                <c:pt idx="7">
                  <c:v>6509676781.3999939</c:v>
                </c:pt>
                <c:pt idx="8">
                  <c:v>11262909881.200012</c:v>
                </c:pt>
                <c:pt idx="9">
                  <c:v>9643520499.3999939</c:v>
                </c:pt>
                <c:pt idx="10">
                  <c:v>338137373.20001221</c:v>
                </c:pt>
                <c:pt idx="11">
                  <c:v>13064227685.289978</c:v>
                </c:pt>
                <c:pt idx="12">
                  <c:v>-2289410820.0780334</c:v>
                </c:pt>
                <c:pt idx="13">
                  <c:v>6320156026.8125916</c:v>
                </c:pt>
                <c:pt idx="14">
                  <c:v>47204192801.391479</c:v>
                </c:pt>
                <c:pt idx="15">
                  <c:v>45828793058.763733</c:v>
                </c:pt>
                <c:pt idx="16">
                  <c:v>44481877793.653809</c:v>
                </c:pt>
                <c:pt idx="17">
                  <c:v>43644062354.954102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3-496D-94A9-6DDC4BA61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325072"/>
        <c:axId val="730330112"/>
      </c:barChart>
      <c:lineChart>
        <c:grouping val="standard"/>
        <c:varyColors val="0"/>
        <c:ser>
          <c:idx val="2"/>
          <c:order val="1"/>
          <c:tx>
            <c:strRef>
              <c:f>'RZiS (4)'!$EX$65</c:f>
              <c:strCache>
                <c:ptCount val="1"/>
                <c:pt idx="0">
                  <c:v>WFN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'RZiS (4)'!$EY$36:$FP$36</c:f>
              <c:numCache>
                <c:formatCode>0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'RZiS (4)'!$EY$65:$FP$65</c:f>
              <c:numCache>
                <c:formatCode>#,##0</c:formatCode>
                <c:ptCount val="18"/>
                <c:pt idx="0">
                  <c:v>11420089071</c:v>
                </c:pt>
                <c:pt idx="1">
                  <c:v>15539281155</c:v>
                </c:pt>
                <c:pt idx="2">
                  <c:v>15466804908</c:v>
                </c:pt>
                <c:pt idx="3">
                  <c:v>15175435895</c:v>
                </c:pt>
                <c:pt idx="4">
                  <c:v>15876953527</c:v>
                </c:pt>
                <c:pt idx="5">
                  <c:v>11189194434</c:v>
                </c:pt>
                <c:pt idx="6">
                  <c:v>13897660663</c:v>
                </c:pt>
                <c:pt idx="7">
                  <c:v>13686623999</c:v>
                </c:pt>
                <c:pt idx="8">
                  <c:v>13046230072</c:v>
                </c:pt>
                <c:pt idx="9">
                  <c:v>13806199663</c:v>
                </c:pt>
                <c:pt idx="10">
                  <c:v>-322044496</c:v>
                </c:pt>
                <c:pt idx="11">
                  <c:v>5977402810.2100096</c:v>
                </c:pt>
                <c:pt idx="12">
                  <c:v>10829699450.059999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D3-496D-94A9-6DDC4BA61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325072"/>
        <c:axId val="730330112"/>
      </c:lineChart>
      <c:catAx>
        <c:axId val="7303250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30330112"/>
        <c:crosses val="autoZero"/>
        <c:auto val="1"/>
        <c:lblAlgn val="ctr"/>
        <c:lblOffset val="100"/>
        <c:noMultiLvlLbl val="0"/>
      </c:catAx>
      <c:valAx>
        <c:axId val="73033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3032507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Zapotrzebowanie na kapitały oraz wyniki finansowe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'RZiS (4)'!$EX$63</c:f>
              <c:strCache>
                <c:ptCount val="1"/>
                <c:pt idx="0">
                  <c:v>Przyrost potrzebnych kapitałów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'RZiS (4)'!$EY$36:$FK$36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'RZiS (4)'!$EY$63:$FK$63</c:f>
              <c:numCache>
                <c:formatCode>#,##0</c:formatCode>
                <c:ptCount val="13"/>
                <c:pt idx="1">
                  <c:v>18792099519</c:v>
                </c:pt>
                <c:pt idx="2">
                  <c:v>290666838.79998779</c:v>
                </c:pt>
                <c:pt idx="3">
                  <c:v>5463173194.6000061</c:v>
                </c:pt>
                <c:pt idx="4">
                  <c:v>10683309777.399994</c:v>
                </c:pt>
                <c:pt idx="5">
                  <c:v>12586443450.800018</c:v>
                </c:pt>
                <c:pt idx="6">
                  <c:v>10373491321.799988</c:v>
                </c:pt>
                <c:pt idx="7">
                  <c:v>6509676781.3999939</c:v>
                </c:pt>
                <c:pt idx="8">
                  <c:v>11262909881.200012</c:v>
                </c:pt>
                <c:pt idx="9">
                  <c:v>9643520499.3999939</c:v>
                </c:pt>
                <c:pt idx="10">
                  <c:v>338137373.20001221</c:v>
                </c:pt>
                <c:pt idx="11">
                  <c:v>13064227685.289978</c:v>
                </c:pt>
                <c:pt idx="12">
                  <c:v>-2289410820.0780334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8-4F6C-8A6A-9878F0F54ABB}"/>
            </c:ext>
          </c:extLst>
        </c:ser>
        <c:ser>
          <c:idx val="1"/>
          <c:order val="1"/>
          <c:tx>
            <c:strRef>
              <c:f>'RZiS (4)'!$EX$64</c:f>
              <c:strCache>
                <c:ptCount val="1"/>
                <c:pt idx="0">
                  <c:v>WFN dla ROE 12%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'RZiS (4)'!$EY$36:$FK$36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'RZiS (4)'!$EY$64:$FK$64</c:f>
              <c:numCache>
                <c:formatCode>#,##0</c:formatCode>
                <c:ptCount val="13"/>
                <c:pt idx="0">
                  <c:v>15199601433.072001</c:v>
                </c:pt>
                <c:pt idx="1">
                  <c:v>17454653375.352001</c:v>
                </c:pt>
                <c:pt idx="2">
                  <c:v>17489533396.007999</c:v>
                </c:pt>
                <c:pt idx="3">
                  <c:v>18145114179.360001</c:v>
                </c:pt>
                <c:pt idx="4">
                  <c:v>19427111352.647999</c:v>
                </c:pt>
                <c:pt idx="5">
                  <c:v>20937484566.743999</c:v>
                </c:pt>
                <c:pt idx="6">
                  <c:v>22182303525.360001</c:v>
                </c:pt>
                <c:pt idx="7">
                  <c:v>22963464739.127998</c:v>
                </c:pt>
                <c:pt idx="8">
                  <c:v>24315013924.872002</c:v>
                </c:pt>
                <c:pt idx="9">
                  <c:v>25472236384.799999</c:v>
                </c:pt>
                <c:pt idx="10">
                  <c:v>25512812869.584</c:v>
                </c:pt>
                <c:pt idx="11">
                  <c:v>27080520191.818798</c:v>
                </c:pt>
                <c:pt idx="12">
                  <c:v>26805790893.409435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8-4F6C-8A6A-9878F0F54ABB}"/>
            </c:ext>
          </c:extLst>
        </c:ser>
        <c:ser>
          <c:idx val="2"/>
          <c:order val="2"/>
          <c:tx>
            <c:strRef>
              <c:f>'RZiS (4)'!$EX$65</c:f>
              <c:strCache>
                <c:ptCount val="1"/>
                <c:pt idx="0">
                  <c:v>WFN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'RZiS (4)'!$EY$36:$FK$36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'RZiS (4)'!$EY$65:$FK$65</c:f>
              <c:numCache>
                <c:formatCode>#,##0</c:formatCode>
                <c:ptCount val="13"/>
                <c:pt idx="0">
                  <c:v>11420089071</c:v>
                </c:pt>
                <c:pt idx="1">
                  <c:v>15539281155</c:v>
                </c:pt>
                <c:pt idx="2">
                  <c:v>15466804908</c:v>
                </c:pt>
                <c:pt idx="3">
                  <c:v>15175435895</c:v>
                </c:pt>
                <c:pt idx="4">
                  <c:v>15876953527</c:v>
                </c:pt>
                <c:pt idx="5">
                  <c:v>11189194434</c:v>
                </c:pt>
                <c:pt idx="6">
                  <c:v>13897660663</c:v>
                </c:pt>
                <c:pt idx="7">
                  <c:v>13686623999</c:v>
                </c:pt>
                <c:pt idx="8">
                  <c:v>13046230072</c:v>
                </c:pt>
                <c:pt idx="9">
                  <c:v>13806199663</c:v>
                </c:pt>
                <c:pt idx="10">
                  <c:v>-322044496</c:v>
                </c:pt>
                <c:pt idx="11">
                  <c:v>5977402810.2100096</c:v>
                </c:pt>
                <c:pt idx="12">
                  <c:v>10829699450.059999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C8-4F6C-8A6A-9878F0F54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0325072"/>
        <c:axId val="730330112"/>
      </c:lineChart>
      <c:catAx>
        <c:axId val="7303250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30330112"/>
        <c:crosses val="autoZero"/>
        <c:auto val="1"/>
        <c:lblAlgn val="ctr"/>
        <c:lblOffset val="100"/>
        <c:noMultiLvlLbl val="0"/>
      </c:catAx>
      <c:valAx>
        <c:axId val="73033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3032507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WFN potrzebny dla pozyskania kapitałów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27035331175249E-2"/>
          <c:y val="0.18226924781467074"/>
          <c:w val="0.85157931647432961"/>
          <c:h val="0.64174213607914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'RZiS (4)'!$EX$67</c:f>
              <c:strCache>
                <c:ptCount val="1"/>
                <c:pt idx="0">
                  <c:v>WFN dla pozyskania inwestorów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(4)'!$FG$36:$FP$36</c:f>
              <c:numCache>
                <c:formatCode>0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'RZiS (4)'!$FG$67:$FP$67</c:f>
              <c:numCache>
                <c:formatCode>#,##0</c:formatCode>
                <c:ptCount val="10"/>
                <c:pt idx="0">
                  <c:v>24315013924.872002</c:v>
                </c:pt>
                <c:pt idx="1">
                  <c:v>25472236384.799999</c:v>
                </c:pt>
                <c:pt idx="2">
                  <c:v>25512812869.584</c:v>
                </c:pt>
                <c:pt idx="3">
                  <c:v>27080520191.818798</c:v>
                </c:pt>
                <c:pt idx="4">
                  <c:v>26805790893.409435</c:v>
                </c:pt>
                <c:pt idx="5">
                  <c:v>27564209616.626945</c:v>
                </c:pt>
                <c:pt idx="6">
                  <c:v>33228712752.793922</c:v>
                </c:pt>
                <c:pt idx="7">
                  <c:v>38728167919.845573</c:v>
                </c:pt>
                <c:pt idx="8">
                  <c:v>44065993255.08403</c:v>
                </c:pt>
                <c:pt idx="9">
                  <c:v>49303280737.67852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8-49DB-B04A-26C7436BED55}"/>
            </c:ext>
          </c:extLst>
        </c:ser>
        <c:ser>
          <c:idx val="1"/>
          <c:order val="1"/>
          <c:tx>
            <c:strRef>
              <c:f>'RZiS (4)'!$EX$68</c:f>
              <c:strCache>
                <c:ptCount val="1"/>
                <c:pt idx="0">
                  <c:v>WFN - dla zwiększenia kapitałów z WFN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'RZiS (4)'!$FG$36:$FP$36</c:f>
              <c:numCache>
                <c:formatCode>0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'RZiS (4)'!$FG$68:$FP$68</c:f>
              <c:numCache>
                <c:formatCode>#,##0</c:formatCode>
                <c:ptCount val="10"/>
                <c:pt idx="0">
                  <c:v>11262909881.200012</c:v>
                </c:pt>
                <c:pt idx="1">
                  <c:v>9643520499.3999939</c:v>
                </c:pt>
                <c:pt idx="2">
                  <c:v>338137373.20001221</c:v>
                </c:pt>
                <c:pt idx="3">
                  <c:v>13064227685.289978</c:v>
                </c:pt>
                <c:pt idx="4">
                  <c:v>-2289410820.0780334</c:v>
                </c:pt>
                <c:pt idx="5">
                  <c:v>6320156026.8125916</c:v>
                </c:pt>
                <c:pt idx="6">
                  <c:v>47204192801.391479</c:v>
                </c:pt>
                <c:pt idx="7">
                  <c:v>45828793058.763733</c:v>
                </c:pt>
                <c:pt idx="8">
                  <c:v>44481877793.653809</c:v>
                </c:pt>
                <c:pt idx="9">
                  <c:v>43644062354.954102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8-49DB-B04A-26C7436BED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1633128"/>
        <c:axId val="891633488"/>
      </c:barChart>
      <c:catAx>
        <c:axId val="8916331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1633488"/>
        <c:crosses val="autoZero"/>
        <c:auto val="1"/>
        <c:lblAlgn val="ctr"/>
        <c:lblOffset val="100"/>
        <c:noMultiLvlLbl val="0"/>
      </c:catAx>
      <c:valAx>
        <c:axId val="891633488"/>
        <c:scaling>
          <c:orientation val="minMax"/>
          <c:max val="50000000000"/>
          <c:min val="-5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1633128"/>
        <c:crosses val="autoZero"/>
        <c:crossBetween val="between"/>
        <c:majorUnit val="5000000000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/>
              <a:t>Przyrost PKB w okresie 2013 – 2022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[nama_10_gdp_page_spreadsheet3.xlsx]Arkusz2!$D$53</c:f>
              <c:strCache>
                <c:ptCount val="1"/>
                <c:pt idx="0">
                  <c:v>% przyrost PKB w okresie 2013 - 2022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DA-40E6-81D0-55B58883330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DA-40E6-81D0-55B5888333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[nama_10_gdp_page_spreadsheet3.xlsx]Arkusz2!$C$54:$C$82</c:f>
              <c:strCache>
                <c:ptCount val="29"/>
                <c:pt idx="0">
                  <c:v>Ireland</c:v>
                </c:pt>
                <c:pt idx="1">
                  <c:v>Malta</c:v>
                </c:pt>
                <c:pt idx="2">
                  <c:v>Bulgaria</c:v>
                </c:pt>
                <c:pt idx="3">
                  <c:v>Romania</c:v>
                </c:pt>
                <c:pt idx="4">
                  <c:v>Estonia</c:v>
                </c:pt>
                <c:pt idx="5">
                  <c:v>Lithuania</c:v>
                </c:pt>
                <c:pt idx="6">
                  <c:v>Polska</c:v>
                </c:pt>
                <c:pt idx="7">
                  <c:v>Czechia</c:v>
                </c:pt>
                <c:pt idx="8">
                  <c:v>Latvia</c:v>
                </c:pt>
                <c:pt idx="9">
                  <c:v>Hungary</c:v>
                </c:pt>
                <c:pt idx="10">
                  <c:v>Slovenia</c:v>
                </c:pt>
                <c:pt idx="11">
                  <c:v>Luxembourg</c:v>
                </c:pt>
                <c:pt idx="12">
                  <c:v>Croatia</c:v>
                </c:pt>
                <c:pt idx="13">
                  <c:v>Cyprus</c:v>
                </c:pt>
                <c:pt idx="14">
                  <c:v>Slovakia</c:v>
                </c:pt>
                <c:pt idx="15">
                  <c:v>Denmark</c:v>
                </c:pt>
                <c:pt idx="16">
                  <c:v>Netherlands</c:v>
                </c:pt>
                <c:pt idx="17">
                  <c:v>Portugal</c:v>
                </c:pt>
                <c:pt idx="18">
                  <c:v>Belgium</c:v>
                </c:pt>
                <c:pt idx="19">
                  <c:v>Austria</c:v>
                </c:pt>
                <c:pt idx="20">
                  <c:v>Niemcy</c:v>
                </c:pt>
                <c:pt idx="21">
                  <c:v>UE-27</c:v>
                </c:pt>
                <c:pt idx="22">
                  <c:v>Euro area</c:v>
                </c:pt>
                <c:pt idx="23">
                  <c:v>Finland</c:v>
                </c:pt>
                <c:pt idx="24">
                  <c:v>Spain</c:v>
                </c:pt>
                <c:pt idx="25">
                  <c:v>Sweden</c:v>
                </c:pt>
                <c:pt idx="26">
                  <c:v>Francja</c:v>
                </c:pt>
                <c:pt idx="27">
                  <c:v>Włochy</c:v>
                </c:pt>
                <c:pt idx="28">
                  <c:v>Greece</c:v>
                </c:pt>
              </c:strCache>
            </c:strRef>
          </c:cat>
          <c:val>
            <c:numRef>
              <c:f>[nama_10_gdp_page_spreadsheet3.xlsx]Arkusz2!$D$54:$D$82</c:f>
              <c:numCache>
                <c:formatCode>0.0%</c:formatCode>
                <c:ptCount val="29"/>
                <c:pt idx="0">
                  <c:v>1.8238876965021174</c:v>
                </c:pt>
                <c:pt idx="1">
                  <c:v>1.1301562126304394</c:v>
                </c:pt>
                <c:pt idx="2">
                  <c:v>1.0109440620972081</c:v>
                </c:pt>
                <c:pt idx="3">
                  <c:v>1.0001889051129615</c:v>
                </c:pt>
                <c:pt idx="4">
                  <c:v>0.91326649322080522</c:v>
                </c:pt>
                <c:pt idx="5">
                  <c:v>0.9061658984859946</c:v>
                </c:pt>
                <c:pt idx="6">
                  <c:v>0.85849523648526271</c:v>
                </c:pt>
                <c:pt idx="7">
                  <c:v>0.73226390069076253</c:v>
                </c:pt>
                <c:pt idx="8">
                  <c:v>0.71392154023684484</c:v>
                </c:pt>
                <c:pt idx="9">
                  <c:v>0.66517311768324827</c:v>
                </c:pt>
                <c:pt idx="10">
                  <c:v>0.61814929925962092</c:v>
                </c:pt>
                <c:pt idx="11">
                  <c:v>0.59142266445324854</c:v>
                </c:pt>
                <c:pt idx="12">
                  <c:v>0.50637642870484356</c:v>
                </c:pt>
                <c:pt idx="13">
                  <c:v>0.49700393008985455</c:v>
                </c:pt>
                <c:pt idx="14">
                  <c:v>0.47197984234717971</c:v>
                </c:pt>
                <c:pt idx="15">
                  <c:v>0.47102816813769044</c:v>
                </c:pt>
                <c:pt idx="16">
                  <c:v>0.45132884052551003</c:v>
                </c:pt>
                <c:pt idx="17">
                  <c:v>0.40323463288371397</c:v>
                </c:pt>
                <c:pt idx="18">
                  <c:v>0.39853441254327016</c:v>
                </c:pt>
                <c:pt idx="19">
                  <c:v>0.37980619319799125</c:v>
                </c:pt>
                <c:pt idx="20">
                  <c:v>0.37898518505344403</c:v>
                </c:pt>
                <c:pt idx="21">
                  <c:v>0.37525348234105027</c:v>
                </c:pt>
                <c:pt idx="22">
                  <c:v>0.34484160608731762</c:v>
                </c:pt>
                <c:pt idx="23">
                  <c:v>0.31484282085541859</c:v>
                </c:pt>
                <c:pt idx="24">
                  <c:v>0.30022328317381497</c:v>
                </c:pt>
                <c:pt idx="25">
                  <c:v>0.26956594161783598</c:v>
                </c:pt>
                <c:pt idx="26">
                  <c:v>0.24650751538950932</c:v>
                </c:pt>
                <c:pt idx="27">
                  <c:v>0.18378673760796227</c:v>
                </c:pt>
                <c:pt idx="28">
                  <c:v>0.15646604152444588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DA-40E6-81D0-55B588833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5290319"/>
        <c:axId val="1081584767"/>
      </c:barChart>
      <c:catAx>
        <c:axId val="109529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1584767"/>
        <c:crosses val="autoZero"/>
        <c:auto val="1"/>
        <c:lblAlgn val="ctr"/>
        <c:lblOffset val="100"/>
        <c:noMultiLvlLbl val="0"/>
      </c:catAx>
      <c:valAx>
        <c:axId val="108158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95290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/>
              <a:t>Roczna dynamika wzrostu nominalnego PKB w latach 2014-2022</a:t>
            </a:r>
          </a:p>
        </c:rich>
      </c:tx>
      <c:layout>
        <c:manualLayout>
          <c:xMode val="edge"/>
          <c:yMode val="edge"/>
          <c:x val="0.11702496843498415"/>
          <c:y val="2.7797511544253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6093611776810358E-2"/>
          <c:y val="0.16416359057048813"/>
          <c:w val="0.70399040525992296"/>
          <c:h val="0.79446643242434878"/>
        </c:manualLayout>
      </c:layout>
      <c:lineChart>
        <c:grouping val="standard"/>
        <c:varyColors val="0"/>
        <c:ser>
          <c:idx val="0"/>
          <c:order val="0"/>
          <c:tx>
            <c:strRef>
              <c:f>[nama_10_gdp_page_spreadsheet3.xlsx]Arkusz2!$E$18</c:f>
              <c:strCache>
                <c:ptCount val="1"/>
                <c:pt idx="0">
                  <c:v>UE-27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[nama_10_gdp_page_spreadsheet3.xlsx]Arkusz2!$D$19:$D$27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[nama_10_gdp_page_spreadsheet3.xlsx]Arkusz2!$E$19:$E$27</c:f>
              <c:numCache>
                <c:formatCode>0.0%</c:formatCode>
                <c:ptCount val="9"/>
                <c:pt idx="0">
                  <c:v>2.3135646059688098E-2</c:v>
                </c:pt>
                <c:pt idx="1">
                  <c:v>3.6767070374607913E-2</c:v>
                </c:pt>
                <c:pt idx="2">
                  <c:v>2.7223084356652105E-2</c:v>
                </c:pt>
                <c:pt idx="3">
                  <c:v>4.2027680536049106E-2</c:v>
                </c:pt>
                <c:pt idx="4">
                  <c:v>3.5070311889368266E-2</c:v>
                </c:pt>
                <c:pt idx="5">
                  <c:v>3.5779286038317482E-2</c:v>
                </c:pt>
                <c:pt idx="6">
                  <c:v>-3.9044011137928325E-2</c:v>
                </c:pt>
                <c:pt idx="7">
                  <c:v>8.1369371724499651E-2</c:v>
                </c:pt>
                <c:pt idx="8">
                  <c:v>8.7200592333306792E-2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64-427F-9BF8-6EC518F8F485}"/>
            </c:ext>
          </c:extLst>
        </c:ser>
        <c:ser>
          <c:idx val="1"/>
          <c:order val="1"/>
          <c:tx>
            <c:strRef>
              <c:f>[nama_10_gdp_page_spreadsheet3.xlsx]Arkusz2!$F$18</c:f>
              <c:strCache>
                <c:ptCount val="1"/>
                <c:pt idx="0">
                  <c:v>Strefa Euro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[nama_10_gdp_page_spreadsheet3.xlsx]Arkusz2!$D$19:$D$27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[nama_10_gdp_page_spreadsheet3.xlsx]Arkusz2!$F$19:$F$27</c:f>
              <c:numCache>
                <c:formatCode>0.0%</c:formatCode>
                <c:ptCount val="9"/>
                <c:pt idx="0">
                  <c:v>2.5826894208403006E-2</c:v>
                </c:pt>
                <c:pt idx="1">
                  <c:v>3.8522627450708669E-2</c:v>
                </c:pt>
                <c:pt idx="2">
                  <c:v>2.786026389677132E-2</c:v>
                </c:pt>
                <c:pt idx="3">
                  <c:v>3.7728727020473585E-2</c:v>
                </c:pt>
                <c:pt idx="4">
                  <c:v>3.3422925673042725E-2</c:v>
                </c:pt>
                <c:pt idx="5">
                  <c:v>3.3264266038818491E-2</c:v>
                </c:pt>
                <c:pt idx="6">
                  <c:v>-4.3316736687503243E-2</c:v>
                </c:pt>
                <c:pt idx="7">
                  <c:v>7.651295851702189E-2</c:v>
                </c:pt>
                <c:pt idx="8">
                  <c:v>8.1902196426403728E-2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64-427F-9BF8-6EC518F8F485}"/>
            </c:ext>
          </c:extLst>
        </c:ser>
        <c:ser>
          <c:idx val="2"/>
          <c:order val="2"/>
          <c:tx>
            <c:strRef>
              <c:f>[nama_10_gdp_page_spreadsheet3.xlsx]Arkusz2!$G$18</c:f>
              <c:strCache>
                <c:ptCount val="1"/>
                <c:pt idx="0">
                  <c:v>Francja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[nama_10_gdp_page_spreadsheet3.xlsx]Arkusz2!$D$19:$D$27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[nama_10_gdp_page_spreadsheet3.xlsx]Arkusz2!$G$19:$G$27</c:f>
              <c:numCache>
                <c:formatCode>0.00%</c:formatCode>
                <c:ptCount val="9"/>
                <c:pt idx="0">
                  <c:v>1.5386439283408437E-2</c:v>
                </c:pt>
                <c:pt idx="1">
                  <c:v>2.2638288371054527E-2</c:v>
                </c:pt>
                <c:pt idx="2">
                  <c:v>1.6237481987161795E-2</c:v>
                </c:pt>
                <c:pt idx="3">
                  <c:v>2.8249487831723208E-2</c:v>
                </c:pt>
                <c:pt idx="4">
                  <c:v>2.875796280931664E-2</c:v>
                </c:pt>
                <c:pt idx="5">
                  <c:v>3.1451280536672011E-2</c:v>
                </c:pt>
                <c:pt idx="6">
                  <c:v>-4.9147226717699777E-2</c:v>
                </c:pt>
                <c:pt idx="7">
                  <c:v>7.9507919469573363E-2</c:v>
                </c:pt>
                <c:pt idx="8">
                  <c:v>5.4743221542709053E-2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64-427F-9BF8-6EC518F8F485}"/>
            </c:ext>
          </c:extLst>
        </c:ser>
        <c:ser>
          <c:idx val="3"/>
          <c:order val="3"/>
          <c:tx>
            <c:strRef>
              <c:f>[nama_10_gdp_page_spreadsheet3.xlsx]Arkusz2!$H$18</c:f>
              <c:strCache>
                <c:ptCount val="1"/>
                <c:pt idx="0">
                  <c:v>Włochy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[nama_10_gdp_page_spreadsheet3.xlsx]Arkusz2!$D$19:$D$27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[nama_10_gdp_page_spreadsheet3.xlsx]Arkusz2!$H$19:$H$27</c:f>
              <c:numCache>
                <c:formatCode>0.00%</c:formatCode>
                <c:ptCount val="9"/>
                <c:pt idx="0">
                  <c:v>9.0865218958435801E-3</c:v>
                </c:pt>
                <c:pt idx="1">
                  <c:v>1.7174206602214026E-2</c:v>
                </c:pt>
                <c:pt idx="2">
                  <c:v>2.4424851466905872E-2</c:v>
                </c:pt>
                <c:pt idx="3">
                  <c:v>2.4063166431063099E-2</c:v>
                </c:pt>
                <c:pt idx="4">
                  <c:v>2.0038318712365832E-2</c:v>
                </c:pt>
                <c:pt idx="5">
                  <c:v>1.4258454033191592E-2</c:v>
                </c:pt>
                <c:pt idx="6">
                  <c:v>-7.548977999870321E-2</c:v>
                </c:pt>
                <c:pt idx="7">
                  <c:v>7.6251645148863068E-2</c:v>
                </c:pt>
                <c:pt idx="8">
                  <c:v>6.795316420419506E-2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64-427F-9BF8-6EC518F8F485}"/>
            </c:ext>
          </c:extLst>
        </c:ser>
        <c:ser>
          <c:idx val="4"/>
          <c:order val="4"/>
          <c:tx>
            <c:strRef>
              <c:f>[nama_10_gdp_page_spreadsheet3.xlsx]Arkusz2!$I$18</c:f>
              <c:strCache>
                <c:ptCount val="1"/>
                <c:pt idx="0">
                  <c:v>Niemcy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[nama_10_gdp_page_spreadsheet3.xlsx]Arkusz2!$D$19:$D$27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[nama_10_gdp_page_spreadsheet3.xlsx]Arkusz2!$I$19:$I$27</c:f>
              <c:numCache>
                <c:formatCode>0.00%</c:formatCode>
                <c:ptCount val="9"/>
                <c:pt idx="0">
                  <c:v>4.1289771817810017E-2</c:v>
                </c:pt>
                <c:pt idx="1">
                  <c:v>3.3732659704929002E-2</c:v>
                </c:pt>
                <c:pt idx="2">
                  <c:v>3.5873609633267023E-2</c:v>
                </c:pt>
                <c:pt idx="3">
                  <c:v>4.224273783471677E-2</c:v>
                </c:pt>
                <c:pt idx="4">
                  <c:v>3.008423217718148E-2</c:v>
                </c:pt>
                <c:pt idx="5">
                  <c:v>3.2286915568497498E-2</c:v>
                </c:pt>
                <c:pt idx="6">
                  <c:v>-2.0258425899007282E-2</c:v>
                </c:pt>
                <c:pt idx="7">
                  <c:v>6.2789939272503981E-2</c:v>
                </c:pt>
                <c:pt idx="8">
                  <c:v>7.1696913571714926E-2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64-427F-9BF8-6EC518F8F485}"/>
            </c:ext>
          </c:extLst>
        </c:ser>
        <c:ser>
          <c:idx val="5"/>
          <c:order val="5"/>
          <c:tx>
            <c:strRef>
              <c:f>[nama_10_gdp_page_spreadsheet3.xlsx]Arkusz2!$J$18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[nama_10_gdp_page_spreadsheet3.xlsx]Arkusz2!$D$19:$D$27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[nama_10_gdp_page_spreadsheet3.xlsx]Arkusz2!$J$19:$J$27</c:f>
              <c:numCache>
                <c:formatCode>0.00%</c:formatCode>
                <c:ptCount val="9"/>
                <c:pt idx="0">
                  <c:v>3.7890771218469732E-2</c:v>
                </c:pt>
                <c:pt idx="1">
                  <c:v>4.6704671048804602E-2</c:v>
                </c:pt>
                <c:pt idx="2">
                  <c:v>3.4301624439393441E-2</c:v>
                </c:pt>
                <c:pt idx="3">
                  <c:v>6.8884623816299007E-2</c:v>
                </c:pt>
                <c:pt idx="4">
                  <c:v>6.3884333996543585E-2</c:v>
                </c:pt>
                <c:pt idx="5">
                  <c:v>7.4277074277074195E-2</c:v>
                </c:pt>
                <c:pt idx="6">
                  <c:v>2.8763194933145719E-2</c:v>
                </c:pt>
                <c:pt idx="7">
                  <c:v>0.12182662988735338</c:v>
                </c:pt>
                <c:pt idx="8">
                  <c:v>0.17315587046694514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64-427F-9BF8-6EC518F8F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829136"/>
        <c:axId val="327895872"/>
      </c:lineChart>
      <c:catAx>
        <c:axId val="33482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895872"/>
        <c:crosses val="autoZero"/>
        <c:auto val="1"/>
        <c:lblAlgn val="ctr"/>
        <c:lblOffset val="100"/>
        <c:noMultiLvlLbl val="0"/>
      </c:catAx>
      <c:valAx>
        <c:axId val="327895872"/>
        <c:scaling>
          <c:orientation val="minMax"/>
          <c:max val="0.18000000000000002"/>
          <c:min val="-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4829136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Udział polskiego PKB w PKB UE-27</a:t>
            </a:r>
            <a:endParaRPr lang="pl-PL" sz="14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Udział polskiego PKB w relacji do UE-27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1'!$B$62:$K$62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'Sheet 1'!$B$63:$K$63</c:f>
              <c:numCache>
                <c:formatCode>0.0%</c:formatCode>
                <c:ptCount val="10"/>
                <c:pt idx="0">
                  <c:v>3.372308858734404E-2</c:v>
                </c:pt>
                <c:pt idx="1">
                  <c:v>3.4492980117861366E-2</c:v>
                </c:pt>
                <c:pt idx="2">
                  <c:v>3.5187129377882688E-2</c:v>
                </c:pt>
                <c:pt idx="3">
                  <c:v>3.3848236960235624E-2</c:v>
                </c:pt>
                <c:pt idx="4">
                  <c:v>3.5621514212963716E-2</c:v>
                </c:pt>
                <c:pt idx="5">
                  <c:v>3.6869962992097188E-2</c:v>
                </c:pt>
                <c:pt idx="6">
                  <c:v>3.7986109119681651E-2</c:v>
                </c:pt>
                <c:pt idx="7">
                  <c:v>3.9057562103895639E-2</c:v>
                </c:pt>
                <c:pt idx="8">
                  <c:v>3.9567140537980251E-2</c:v>
                </c:pt>
                <c:pt idx="9">
                  <c:v>4.1477924956283746E-2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A-4509-B83A-F4C4658F5F8F}"/>
            </c:ext>
          </c:extLst>
        </c:ser>
        <c:ser>
          <c:idx val="1"/>
          <c:order val="1"/>
          <c:tx>
            <c:v>Udział polskiego PKB w relacji do łącznego PKB Niemców, Francji, Włoch i Hiszpanii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 1'!$B$67:$K$67</c:f>
              <c:numCache>
                <c:formatCode>0.0%</c:formatCode>
                <c:ptCount val="10"/>
                <c:pt idx="0">
                  <c:v>5.1356529933685384E-2</c:v>
                </c:pt>
                <c:pt idx="1">
                  <c:v>5.2527018594277011E-2</c:v>
                </c:pt>
                <c:pt idx="2">
                  <c:v>5.4012492242140948E-2</c:v>
                </c:pt>
                <c:pt idx="3">
                  <c:v>5.1929497951345556E-2</c:v>
                </c:pt>
                <c:pt idx="4">
                  <c:v>5.5033180887101983E-2</c:v>
                </c:pt>
                <c:pt idx="5">
                  <c:v>5.7330393445721585E-2</c:v>
                </c:pt>
                <c:pt idx="6">
                  <c:v>5.9471773577264846E-2</c:v>
                </c:pt>
                <c:pt idx="7">
                  <c:v>6.1895513394282724E-2</c:v>
                </c:pt>
                <c:pt idx="8">
                  <c:v>6.3240860130628129E-2</c:v>
                </c:pt>
                <c:pt idx="9">
                  <c:v>6.7359975380232542E-2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DA-4509-B83A-F4C4658F5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651232"/>
        <c:axId val="445647264"/>
      </c:lineChart>
      <c:catAx>
        <c:axId val="3146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5647264"/>
        <c:crosses val="autoZero"/>
        <c:auto val="1"/>
        <c:lblAlgn val="ctr"/>
        <c:lblOffset val="100"/>
        <c:noMultiLvlLbl val="0"/>
      </c:catAx>
      <c:valAx>
        <c:axId val="445647264"/>
        <c:scaling>
          <c:orientation val="minMax"/>
          <c:max val="7.0000000000000007E-2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46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baseline="0" dirty="0">
                <a:effectLst/>
              </a:rPr>
              <a:t>Nakłady brutto na środki trwałe jako % PKB w 2022 r.[%]</a:t>
            </a:r>
            <a:endParaRPr lang="pl-PL" sz="12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8961732724585903E-2"/>
          <c:y val="7.8400627205017642E-2"/>
          <c:w val="0.90638840733143655"/>
          <c:h val="0.69471443960528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'[inwestycje do PKB.xlsx]Sheet 1'!$O$9</c:f>
              <c:strCache>
                <c:ptCount val="1"/>
                <c:pt idx="0">
                  <c:v>Nakłady brutto na środki trwałe jako % PKB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71-4DDA-8E28-D9EB5D54E212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71-4DDA-8E28-D9EB5D54E2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'[inwestycje do PKB.xlsx]Sheet 1'!$N$10:$N$38</c:f>
              <c:strCache>
                <c:ptCount val="29"/>
                <c:pt idx="0">
                  <c:v>Hungary</c:v>
                </c:pt>
                <c:pt idx="1">
                  <c:v>Sweden</c:v>
                </c:pt>
                <c:pt idx="2">
                  <c:v>Czechia</c:v>
                </c:pt>
                <c:pt idx="3">
                  <c:v>Austria</c:v>
                </c:pt>
                <c:pt idx="4">
                  <c:v>Estonia</c:v>
                </c:pt>
                <c:pt idx="5">
                  <c:v>Malta</c:v>
                </c:pt>
                <c:pt idx="6">
                  <c:v>Romania</c:v>
                </c:pt>
                <c:pt idx="7">
                  <c:v>France</c:v>
                </c:pt>
                <c:pt idx="8">
                  <c:v>Finland</c:v>
                </c:pt>
                <c:pt idx="9">
                  <c:v>Belgium</c:v>
                </c:pt>
                <c:pt idx="10">
                  <c:v>UE-27</c:v>
                </c:pt>
                <c:pt idx="11">
                  <c:v>Euro area</c:v>
                </c:pt>
                <c:pt idx="12">
                  <c:v>Germany</c:v>
                </c:pt>
                <c:pt idx="13">
                  <c:v>Slovenia</c:v>
                </c:pt>
                <c:pt idx="14">
                  <c:v>Italy</c:v>
                </c:pt>
                <c:pt idx="15">
                  <c:v>Latvia</c:v>
                </c:pt>
                <c:pt idx="16">
                  <c:v>Denmark</c:v>
                </c:pt>
                <c:pt idx="17">
                  <c:v>Ireland</c:v>
                </c:pt>
                <c:pt idx="18">
                  <c:v>Lithuania</c:v>
                </c:pt>
                <c:pt idx="19">
                  <c:v>Netherlands</c:v>
                </c:pt>
                <c:pt idx="20">
                  <c:v>Croatia</c:v>
                </c:pt>
                <c:pt idx="21">
                  <c:v>Slovakia</c:v>
                </c:pt>
                <c:pt idx="22">
                  <c:v>Portugal</c:v>
                </c:pt>
                <c:pt idx="23">
                  <c:v>Spain</c:v>
                </c:pt>
                <c:pt idx="24">
                  <c:v>Cyprus</c:v>
                </c:pt>
                <c:pt idx="25">
                  <c:v>Luxembourg</c:v>
                </c:pt>
                <c:pt idx="26">
                  <c:v>Poland</c:v>
                </c:pt>
                <c:pt idx="27">
                  <c:v>Bulgaria</c:v>
                </c:pt>
                <c:pt idx="28">
                  <c:v>Greece</c:v>
                </c:pt>
              </c:strCache>
            </c:strRef>
          </c:cat>
          <c:val>
            <c:numRef>
              <c:f>'[inwestycje do PKB.xlsx]Sheet 1'!$O$10:$O$38</c:f>
              <c:numCache>
                <c:formatCode>#\ ##0.##########</c:formatCode>
                <c:ptCount val="29"/>
                <c:pt idx="0">
                  <c:v>28.4</c:v>
                </c:pt>
                <c:pt idx="1">
                  <c:v>27.2</c:v>
                </c:pt>
                <c:pt idx="2">
                  <c:v>26.8</c:v>
                </c:pt>
                <c:pt idx="3">
                  <c:v>26.2</c:v>
                </c:pt>
                <c:pt idx="4">
                  <c:v>25.3</c:v>
                </c:pt>
                <c:pt idx="5">
                  <c:v>24.9</c:v>
                </c:pt>
                <c:pt idx="6">
                  <c:v>24.9</c:v>
                </c:pt>
                <c:pt idx="7">
                  <c:v>24.8</c:v>
                </c:pt>
                <c:pt idx="8">
                  <c:v>24.2</c:v>
                </c:pt>
                <c:pt idx="9">
                  <c:v>24.1</c:v>
                </c:pt>
                <c:pt idx="10">
                  <c:v>22.5</c:v>
                </c:pt>
                <c:pt idx="11">
                  <c:v>22.5</c:v>
                </c:pt>
                <c:pt idx="12">
                  <c:v>22.5</c:v>
                </c:pt>
                <c:pt idx="13" formatCode="#\ ##0.0">
                  <c:v>22</c:v>
                </c:pt>
                <c:pt idx="14">
                  <c:v>21.8</c:v>
                </c:pt>
                <c:pt idx="15">
                  <c:v>21.8</c:v>
                </c:pt>
                <c:pt idx="16">
                  <c:v>21.7</c:v>
                </c:pt>
                <c:pt idx="17">
                  <c:v>21.6</c:v>
                </c:pt>
                <c:pt idx="18" formatCode="#\ ##0.0">
                  <c:v>21</c:v>
                </c:pt>
                <c:pt idx="19">
                  <c:v>20.9</c:v>
                </c:pt>
                <c:pt idx="20">
                  <c:v>20.7</c:v>
                </c:pt>
                <c:pt idx="21">
                  <c:v>20.399999999999999</c:v>
                </c:pt>
                <c:pt idx="22">
                  <c:v>20.3</c:v>
                </c:pt>
                <c:pt idx="23">
                  <c:v>20.100000000000001</c:v>
                </c:pt>
                <c:pt idx="24" formatCode="#\ ##0.0">
                  <c:v>20</c:v>
                </c:pt>
                <c:pt idx="25">
                  <c:v>16.899999999999999</c:v>
                </c:pt>
                <c:pt idx="26">
                  <c:v>16.7</c:v>
                </c:pt>
                <c:pt idx="27">
                  <c:v>15.4</c:v>
                </c:pt>
                <c:pt idx="28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71-4DDA-8E28-D9EB5D54E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4901775"/>
        <c:axId val="1820262111"/>
      </c:barChart>
      <c:catAx>
        <c:axId val="185490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20262111"/>
        <c:crosses val="autoZero"/>
        <c:auto val="1"/>
        <c:lblAlgn val="ctr"/>
        <c:lblOffset val="100"/>
        <c:noMultiLvlLbl val="0"/>
      </c:catAx>
      <c:valAx>
        <c:axId val="1820262111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490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baseline="0" dirty="0">
                <a:effectLst/>
              </a:rPr>
              <a:t>Nakłady brutto na środki trwałe Polski jako % nakładów na środki trwałe w UE-27 [%] </a:t>
            </a:r>
            <a:endParaRPr lang="pl-PL" sz="12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9.9470034995625553E-2"/>
          <c:y val="0.1264373583583355"/>
          <c:w val="0.76718926819178734"/>
          <c:h val="0.66026009193619617"/>
        </c:manualLayout>
      </c:layout>
      <c:lineChart>
        <c:grouping val="standard"/>
        <c:varyColors val="0"/>
        <c:ser>
          <c:idx val="0"/>
          <c:order val="0"/>
          <c:tx>
            <c:strRef>
              <c:f>'[inwestycje do PKB.xlsx]Sheet 1'!$A$40</c:f>
              <c:strCache>
                <c:ptCount val="1"/>
                <c:pt idx="0">
                  <c:v>Nakłady jako % PKB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'[inwestycje do PKB.xlsx]Sheet 1'!$B$9:$K$9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'[inwestycje do PKB.xlsx]Sheet 1'!$B$40:$K$40</c:f>
              <c:numCache>
                <c:formatCode>#\ ##0.0</c:formatCode>
                <c:ptCount val="10"/>
                <c:pt idx="0">
                  <c:v>19</c:v>
                </c:pt>
                <c:pt idx="1">
                  <c:v>20.100000000000001</c:v>
                </c:pt>
                <c:pt idx="2">
                  <c:v>20.399999999999999</c:v>
                </c:pt>
                <c:pt idx="3">
                  <c:v>18.5</c:v>
                </c:pt>
                <c:pt idx="4">
                  <c:v>17.600000000000001</c:v>
                </c:pt>
                <c:pt idx="5">
                  <c:v>18.7</c:v>
                </c:pt>
                <c:pt idx="6">
                  <c:v>18.899999999999999</c:v>
                </c:pt>
                <c:pt idx="7">
                  <c:v>18.3</c:v>
                </c:pt>
                <c:pt idx="8">
                  <c:v>16.8</c:v>
                </c:pt>
                <c:pt idx="9">
                  <c:v>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3-4430-B1F8-816436057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520623"/>
        <c:axId val="2005873759"/>
      </c:lineChart>
      <c:lineChart>
        <c:grouping val="standard"/>
        <c:varyColors val="0"/>
        <c:ser>
          <c:idx val="1"/>
          <c:order val="1"/>
          <c:tx>
            <c:strRef>
              <c:f>'[inwestycje do PKB.xlsx]Sheet 1'!$A$41</c:f>
              <c:strCache>
                <c:ptCount val="1"/>
                <c:pt idx="0">
                  <c:v>Nakłady w Polsce jako odsetek nakładów UE-27 (prawa oś)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'[inwestycje do PKB.xlsx]Sheet 1'!$B$41:$K$41</c:f>
              <c:numCache>
                <c:formatCode>0.00</c:formatCode>
                <c:ptCount val="10"/>
                <c:pt idx="0">
                  <c:v>3.2367586129276877</c:v>
                </c:pt>
                <c:pt idx="1">
                  <c:v>3.5061478395282784</c:v>
                </c:pt>
                <c:pt idx="2">
                  <c:v>3.5521107421260982</c:v>
                </c:pt>
                <c:pt idx="3">
                  <c:v>3.0571696607127121</c:v>
                </c:pt>
                <c:pt idx="4">
                  <c:v>3.0137117262153472</c:v>
                </c:pt>
                <c:pt idx="5">
                  <c:v>3.264480846077241</c:v>
                </c:pt>
                <c:pt idx="6">
                  <c:v>3.2336589385818462</c:v>
                </c:pt>
                <c:pt idx="7">
                  <c:v>3.2432497934082511</c:v>
                </c:pt>
                <c:pt idx="8">
                  <c:v>3.0232321523861012</c:v>
                </c:pt>
                <c:pt idx="9">
                  <c:v>3.0707823460992363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3-4430-B1F8-816436057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527119"/>
        <c:axId val="2005887199"/>
      </c:lineChart>
      <c:catAx>
        <c:axId val="16815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5873759"/>
        <c:crosses val="autoZero"/>
        <c:auto val="1"/>
        <c:lblAlgn val="ctr"/>
        <c:lblOffset val="100"/>
        <c:noMultiLvlLbl val="0"/>
      </c:catAx>
      <c:valAx>
        <c:axId val="2005873759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1520623"/>
        <c:crosses val="autoZero"/>
        <c:crossBetween val="between"/>
      </c:valAx>
      <c:valAx>
        <c:axId val="2005887199"/>
        <c:scaling>
          <c:orientation val="minMax"/>
          <c:min val="3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1527119"/>
        <c:crosses val="max"/>
        <c:crossBetween val="between"/>
      </c:valAx>
      <c:catAx>
        <c:axId val="1681527119"/>
        <c:scaling>
          <c:orientation val="minMax"/>
        </c:scaling>
        <c:delete val="1"/>
        <c:axPos val="b"/>
        <c:majorTickMark val="out"/>
        <c:minorTickMark val="none"/>
        <c:tickLblPos val="nextTo"/>
        <c:crossAx val="20058871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Odsetek osób w wieku 30-34 lata z wyższym wykształceniem [%]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3-4DF5-A0E2-E4A1031E1CA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3-4DF5-A0E2-E4A1031E1CA7}"/>
              </c:ext>
            </c:extLst>
          </c:dPt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3-4DF5-A0E2-E4A1031E1CA7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13-4DF5-A0E2-E4A1031E1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1'!$A$12:$A$39</c:f>
              <c:strCache>
                <c:ptCount val="28"/>
                <c:pt idx="0">
                  <c:v>Luxembourg</c:v>
                </c:pt>
                <c:pt idx="1">
                  <c:v>Ireland</c:v>
                </c:pt>
                <c:pt idx="2">
                  <c:v>Cyprus</c:v>
                </c:pt>
                <c:pt idx="3">
                  <c:v>Lithuania</c:v>
                </c:pt>
                <c:pt idx="4">
                  <c:v>Netherlands</c:v>
                </c:pt>
                <c:pt idx="5">
                  <c:v>Denmark</c:v>
                </c:pt>
                <c:pt idx="6">
                  <c:v>Sweden</c:v>
                </c:pt>
                <c:pt idx="7">
                  <c:v>Belgium</c:v>
                </c:pt>
                <c:pt idx="8">
                  <c:v>France</c:v>
                </c:pt>
                <c:pt idx="9">
                  <c:v>Slovenia</c:v>
                </c:pt>
                <c:pt idx="10">
                  <c:v>Latvia</c:v>
                </c:pt>
                <c:pt idx="11">
                  <c:v>Spain</c:v>
                </c:pt>
                <c:pt idx="12">
                  <c:v>Poland</c:v>
                </c:pt>
                <c:pt idx="13">
                  <c:v>Finland</c:v>
                </c:pt>
                <c:pt idx="14">
                  <c:v>Greece</c:v>
                </c:pt>
                <c:pt idx="15">
                  <c:v>Malta</c:v>
                </c:pt>
                <c:pt idx="16">
                  <c:v>Portugal</c:v>
                </c:pt>
                <c:pt idx="17">
                  <c:v>Estonia</c:v>
                </c:pt>
                <c:pt idx="18">
                  <c:v>Austria</c:v>
                </c:pt>
                <c:pt idx="19">
                  <c:v>European Union - 27 countries (from 2020)</c:v>
                </c:pt>
                <c:pt idx="20">
                  <c:v>Slovakia</c:v>
                </c:pt>
                <c:pt idx="21">
                  <c:v>Germany</c:v>
                </c:pt>
                <c:pt idx="22">
                  <c:v>Czechia</c:v>
                </c:pt>
                <c:pt idx="23">
                  <c:v>Hungary</c:v>
                </c:pt>
                <c:pt idx="24">
                  <c:v>Croatia</c:v>
                </c:pt>
                <c:pt idx="25">
                  <c:v>Bulgaria</c:v>
                </c:pt>
                <c:pt idx="26">
                  <c:v>Italy</c:v>
                </c:pt>
                <c:pt idx="27">
                  <c:v>Romania</c:v>
                </c:pt>
              </c:strCache>
            </c:strRef>
          </c:cat>
          <c:val>
            <c:numRef>
              <c:f>'Sheet 1'!$B$12:$B$39</c:f>
              <c:numCache>
                <c:formatCode>#\ ##0.0</c:formatCode>
                <c:ptCount val="28"/>
                <c:pt idx="0" formatCode="#\ ##0.##########">
                  <c:v>62.5</c:v>
                </c:pt>
                <c:pt idx="1">
                  <c:v>62</c:v>
                </c:pt>
                <c:pt idx="2" formatCode="#\ ##0.##########">
                  <c:v>61.5</c:v>
                </c:pt>
                <c:pt idx="3" formatCode="#\ ##0.##########">
                  <c:v>60.2</c:v>
                </c:pt>
                <c:pt idx="4" formatCode="#\ ##0.##########">
                  <c:v>53.4</c:v>
                </c:pt>
                <c:pt idx="5" formatCode="#\ ##0.##########">
                  <c:v>52.8</c:v>
                </c:pt>
                <c:pt idx="6" formatCode="#\ ##0.##########">
                  <c:v>51.9</c:v>
                </c:pt>
                <c:pt idx="7" formatCode="#\ ##0.##########">
                  <c:v>49.9</c:v>
                </c:pt>
                <c:pt idx="8" formatCode="#\ ##0.##########">
                  <c:v>49.5</c:v>
                </c:pt>
                <c:pt idx="9" formatCode="#\ ##0.##########">
                  <c:v>49.2</c:v>
                </c:pt>
                <c:pt idx="10" formatCode="#\ ##0.##########">
                  <c:v>47.7</c:v>
                </c:pt>
                <c:pt idx="11" formatCode="#\ ##0.##########">
                  <c:v>46.7</c:v>
                </c:pt>
                <c:pt idx="12" formatCode="#\ ##0.##########">
                  <c:v>45.9</c:v>
                </c:pt>
                <c:pt idx="13" formatCode="#\ ##0.##########">
                  <c:v>44.9</c:v>
                </c:pt>
                <c:pt idx="14" formatCode="#\ ##0.##########">
                  <c:v>44.3</c:v>
                </c:pt>
                <c:pt idx="15" formatCode="#\ ##0.##########">
                  <c:v>43.7</c:v>
                </c:pt>
                <c:pt idx="16" formatCode="#\ ##0.##########">
                  <c:v>43.7</c:v>
                </c:pt>
                <c:pt idx="17" formatCode="#\ ##0.##########">
                  <c:v>43.1</c:v>
                </c:pt>
                <c:pt idx="18">
                  <c:v>43</c:v>
                </c:pt>
                <c:pt idx="19" formatCode="#\ ##0.##########">
                  <c:v>41.9</c:v>
                </c:pt>
                <c:pt idx="20" formatCode="#\ ##0.##########">
                  <c:v>40.200000000000003</c:v>
                </c:pt>
                <c:pt idx="21" formatCode="#\ ##0.##########">
                  <c:v>38.9</c:v>
                </c:pt>
                <c:pt idx="22" formatCode="#\ ##0.##########">
                  <c:v>36.5</c:v>
                </c:pt>
                <c:pt idx="23" formatCode="#\ ##0.##########">
                  <c:v>35.5</c:v>
                </c:pt>
                <c:pt idx="24" formatCode="#\ ##0.##########">
                  <c:v>33.700000000000003</c:v>
                </c:pt>
                <c:pt idx="25" formatCode="#\ ##0.##########">
                  <c:v>32.700000000000003</c:v>
                </c:pt>
                <c:pt idx="26" formatCode="#\ ##0.##########">
                  <c:v>26.8</c:v>
                </c:pt>
                <c:pt idx="27" formatCode="#\ ##0.##########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13-4DF5-A0E2-E4A1031E1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052767"/>
        <c:axId val="280267487"/>
      </c:barChart>
      <c:catAx>
        <c:axId val="25505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267487"/>
        <c:crosses val="autoZero"/>
        <c:auto val="1"/>
        <c:lblAlgn val="ctr"/>
        <c:lblOffset val="100"/>
        <c:noMultiLvlLbl val="0"/>
      </c:catAx>
      <c:valAx>
        <c:axId val="28026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052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Całkowite zużycie energii (tys. ton ekwiwalentu ropy naftowej) / PKB (mln euro) (2021)</a:t>
            </a:r>
            <a:endParaRPr lang="pl-PL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'[ten00124_page_spreadsheet (1)_cała gospodarka2.xlsx]Sheet 1'!$Q$11</c:f>
              <c:strCache>
                <c:ptCount val="1"/>
                <c:pt idx="0">
                  <c:v>Całkowite zużycie energii / PKB (2021)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1-4C8C-87AE-617F4DD8AD71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1-4C8C-87AE-617F4DD8AD71}"/>
              </c:ext>
            </c:extLst>
          </c:dPt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'[ten00124_page_spreadsheet (1)_cała gospodarka2.xlsx]Sheet 1'!$P$12:$P$39</c:f>
              <c:strCache>
                <c:ptCount val="28"/>
                <c:pt idx="0">
                  <c:v>Ireland</c:v>
                </c:pt>
                <c:pt idx="1">
                  <c:v>Malta</c:v>
                </c:pt>
                <c:pt idx="2">
                  <c:v>Denmark</c:v>
                </c:pt>
                <c:pt idx="3">
                  <c:v>Luxembourg</c:v>
                </c:pt>
                <c:pt idx="4">
                  <c:v>Netherlands</c:v>
                </c:pt>
                <c:pt idx="5">
                  <c:v>Germany</c:v>
                </c:pt>
                <c:pt idx="6">
                  <c:v>France</c:v>
                </c:pt>
                <c:pt idx="7">
                  <c:v>Sweden</c:v>
                </c:pt>
                <c:pt idx="8">
                  <c:v>Italy</c:v>
                </c:pt>
                <c:pt idx="9">
                  <c:v>UE-27</c:v>
                </c:pt>
                <c:pt idx="10">
                  <c:v>Austria</c:v>
                </c:pt>
                <c:pt idx="11">
                  <c:v>Spain</c:v>
                </c:pt>
                <c:pt idx="12">
                  <c:v>Cyprus</c:v>
                </c:pt>
                <c:pt idx="13">
                  <c:v>Belgium</c:v>
                </c:pt>
                <c:pt idx="14">
                  <c:v>Portugal</c:v>
                </c:pt>
                <c:pt idx="15">
                  <c:v>Greece</c:v>
                </c:pt>
                <c:pt idx="16">
                  <c:v>Estonia</c:v>
                </c:pt>
                <c:pt idx="17">
                  <c:v>Slovenia</c:v>
                </c:pt>
                <c:pt idx="18">
                  <c:v>Finland</c:v>
                </c:pt>
                <c:pt idx="19">
                  <c:v>Lithuania</c:v>
                </c:pt>
                <c:pt idx="20">
                  <c:v>Slovakia</c:v>
                </c:pt>
                <c:pt idx="21">
                  <c:v>Romania</c:v>
                </c:pt>
                <c:pt idx="22">
                  <c:v>Czechia</c:v>
                </c:pt>
                <c:pt idx="23">
                  <c:v>Croatia</c:v>
                </c:pt>
                <c:pt idx="24">
                  <c:v>Latvia</c:v>
                </c:pt>
                <c:pt idx="25">
                  <c:v>Hungary</c:v>
                </c:pt>
                <c:pt idx="26">
                  <c:v>Poland</c:v>
                </c:pt>
                <c:pt idx="27">
                  <c:v>Bulgaria</c:v>
                </c:pt>
              </c:strCache>
            </c:strRef>
          </c:cat>
          <c:val>
            <c:numRef>
              <c:f>'[ten00124_page_spreadsheet (1)_cała gospodarka2.xlsx]Sheet 1'!$Q$12:$Q$39</c:f>
              <c:numCache>
                <c:formatCode>0.0%</c:formatCode>
                <c:ptCount val="28"/>
                <c:pt idx="0">
                  <c:v>2.5381532044277681E-2</c:v>
                </c:pt>
                <c:pt idx="1">
                  <c:v>3.5506178596409421E-2</c:v>
                </c:pt>
                <c:pt idx="2">
                  <c:v>4.0047792508609563E-2</c:v>
                </c:pt>
                <c:pt idx="3">
                  <c:v>4.7645383498167236E-2</c:v>
                </c:pt>
                <c:pt idx="4">
                  <c:v>4.9716296016365964E-2</c:v>
                </c:pt>
                <c:pt idx="5">
                  <c:v>5.5112125668633979E-2</c:v>
                </c:pt>
                <c:pt idx="6">
                  <c:v>5.5732007043632632E-2</c:v>
                </c:pt>
                <c:pt idx="7">
                  <c:v>5.9429969264000418E-2</c:v>
                </c:pt>
                <c:pt idx="8">
                  <c:v>6.3326457924072793E-2</c:v>
                </c:pt>
                <c:pt idx="9">
                  <c:v>6.4520748999200517E-2</c:v>
                </c:pt>
                <c:pt idx="10">
                  <c:v>6.4992508901296486E-2</c:v>
                </c:pt>
                <c:pt idx="11">
                  <c:v>6.5134904983419534E-2</c:v>
                </c:pt>
                <c:pt idx="12">
                  <c:v>6.5813147924559723E-2</c:v>
                </c:pt>
                <c:pt idx="13">
                  <c:v>6.6030337830590591E-2</c:v>
                </c:pt>
                <c:pt idx="14">
                  <c:v>7.3475670691670422E-2</c:v>
                </c:pt>
                <c:pt idx="15">
                  <c:v>8.2082189805289238E-2</c:v>
                </c:pt>
                <c:pt idx="16">
                  <c:v>8.8744883908042319E-2</c:v>
                </c:pt>
                <c:pt idx="17">
                  <c:v>9.1319584508917209E-2</c:v>
                </c:pt>
                <c:pt idx="18">
                  <c:v>9.8857085923800422E-2</c:v>
                </c:pt>
                <c:pt idx="19">
                  <c:v>0.10083700926923521</c:v>
                </c:pt>
                <c:pt idx="20">
                  <c:v>0.10474209930873624</c:v>
                </c:pt>
                <c:pt idx="21">
                  <c:v>0.1047785370981032</c:v>
                </c:pt>
                <c:pt idx="22">
                  <c:v>0.10667247150571145</c:v>
                </c:pt>
                <c:pt idx="23">
                  <c:v>0.11815988430441114</c:v>
                </c:pt>
                <c:pt idx="24">
                  <c:v>0.11840292713399669</c:v>
                </c:pt>
                <c:pt idx="25">
                  <c:v>0.122291303989551</c:v>
                </c:pt>
                <c:pt idx="26">
                  <c:v>0.1286946899507376</c:v>
                </c:pt>
                <c:pt idx="27">
                  <c:v>0.1426654895395135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41-4C8C-87AE-617F4DD8A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3757216"/>
        <c:axId val="1764467680"/>
      </c:barChart>
      <c:catAx>
        <c:axId val="17637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4467680"/>
        <c:crosses val="autoZero"/>
        <c:auto val="1"/>
        <c:lblAlgn val="ctr"/>
        <c:lblOffset val="100"/>
        <c:noMultiLvlLbl val="0"/>
      </c:catAx>
      <c:valAx>
        <c:axId val="176446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375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9F00F-37CE-47AD-84E9-F668AF3CD03C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36E2E6-AC94-43B8-9036-E3D52E82CB7B}">
      <dgm:prSet phldrT="[Tekst]" custT="1"/>
      <dgm:spPr/>
      <dgm:t>
        <a:bodyPr/>
        <a:lstStyle/>
        <a:p>
          <a:r>
            <a:rPr lang="pl-PL" sz="1300" dirty="0"/>
            <a:t>Łączny poziom kosztów obciążających CPO sektora bankowego w 2022: </a:t>
          </a:r>
          <a:r>
            <a:rPr lang="pl-PL" sz="1300" b="1" dirty="0"/>
            <a:t>73,89 mld zł</a:t>
          </a:r>
        </a:p>
      </dgm:t>
    </dgm:pt>
    <dgm:pt modelId="{6BAA394B-4E7F-43CB-B55C-6413242A8479}" type="parTrans" cxnId="{767C1876-8084-47AF-B047-C45942B6C84C}">
      <dgm:prSet/>
      <dgm:spPr/>
      <dgm:t>
        <a:bodyPr/>
        <a:lstStyle/>
        <a:p>
          <a:endParaRPr lang="pl-PL" sz="2400"/>
        </a:p>
      </dgm:t>
    </dgm:pt>
    <dgm:pt modelId="{FFB171BF-5C04-4EE8-BB84-3E0CC13CD52A}" type="sibTrans" cxnId="{767C1876-8084-47AF-B047-C45942B6C84C}">
      <dgm:prSet/>
      <dgm:spPr/>
      <dgm:t>
        <a:bodyPr/>
        <a:lstStyle/>
        <a:p>
          <a:endParaRPr lang="pl-PL" sz="2400"/>
        </a:p>
      </dgm:t>
    </dgm:pt>
    <dgm:pt modelId="{CFCD70E1-6707-4792-BE40-B8D7E91655D4}" type="asst">
      <dgm:prSet phldrT="[Tekst]" custT="1"/>
      <dgm:spPr/>
      <dgm:t>
        <a:bodyPr/>
        <a:lstStyle/>
        <a:p>
          <a:r>
            <a:rPr lang="pl-PL" sz="1300" dirty="0"/>
            <a:t>Koszty wewnętrzne 2022: </a:t>
          </a:r>
          <a:r>
            <a:rPr lang="pl-PL" sz="1300" b="1" dirty="0"/>
            <a:t>42,43 mld zł </a:t>
          </a:r>
          <a:r>
            <a:rPr lang="pl-PL" sz="1300" dirty="0"/>
            <a:t>(61%)</a:t>
          </a:r>
        </a:p>
      </dgm:t>
    </dgm:pt>
    <dgm:pt modelId="{6634F104-747B-4C20-A8C5-01BD2EDB00C6}" type="parTrans" cxnId="{FE93AD02-3F9C-4229-9CE4-34E4962BD883}">
      <dgm:prSet/>
      <dgm:spPr/>
      <dgm:t>
        <a:bodyPr/>
        <a:lstStyle/>
        <a:p>
          <a:endParaRPr lang="pl-PL" sz="2400"/>
        </a:p>
      </dgm:t>
    </dgm:pt>
    <dgm:pt modelId="{CFABFE2C-CD88-4D31-9CC2-5830E64935B4}" type="sibTrans" cxnId="{FE93AD02-3F9C-4229-9CE4-34E4962BD883}">
      <dgm:prSet/>
      <dgm:spPr/>
      <dgm:t>
        <a:bodyPr/>
        <a:lstStyle/>
        <a:p>
          <a:endParaRPr lang="pl-PL" sz="2400"/>
        </a:p>
      </dgm:t>
    </dgm:pt>
    <dgm:pt modelId="{CF2FA309-CFEC-4A0B-A2FE-A398B0B3AD29}">
      <dgm:prSet phldrT="[Tekst]" custT="1"/>
      <dgm:spPr/>
      <dgm:t>
        <a:bodyPr/>
        <a:lstStyle/>
        <a:p>
          <a:r>
            <a:rPr lang="pl-PL" sz="1300" dirty="0"/>
            <a:t>Koszty rezerw CHF: ok. </a:t>
          </a:r>
          <a:r>
            <a:rPr lang="pl-PL" sz="1300" b="1" dirty="0"/>
            <a:t>7 mld zł</a:t>
          </a:r>
        </a:p>
      </dgm:t>
    </dgm:pt>
    <dgm:pt modelId="{F7109EDF-65AF-443D-A761-DC18D152A840}" type="parTrans" cxnId="{CC96F124-BEF8-409A-B42D-336573DB8A86}">
      <dgm:prSet/>
      <dgm:spPr/>
      <dgm:t>
        <a:bodyPr/>
        <a:lstStyle/>
        <a:p>
          <a:endParaRPr lang="pl-PL" sz="2400"/>
        </a:p>
      </dgm:t>
    </dgm:pt>
    <dgm:pt modelId="{E7DF3E76-BA74-423C-8D03-E9BB2B3B7B4B}" type="sibTrans" cxnId="{CC96F124-BEF8-409A-B42D-336573DB8A86}">
      <dgm:prSet/>
      <dgm:spPr/>
      <dgm:t>
        <a:bodyPr/>
        <a:lstStyle/>
        <a:p>
          <a:endParaRPr lang="pl-PL" sz="2400"/>
        </a:p>
      </dgm:t>
    </dgm:pt>
    <dgm:pt modelId="{51F395A5-C865-4790-8A65-58959E291596}" type="asst">
      <dgm:prSet phldrT="[Tekst]" custT="1"/>
      <dgm:spPr/>
      <dgm:t>
        <a:bodyPr/>
        <a:lstStyle/>
        <a:p>
          <a:r>
            <a:rPr lang="pl-PL" sz="1300" dirty="0"/>
            <a:t>Koszty zewnętrzne 2022: </a:t>
          </a:r>
          <a:r>
            <a:rPr lang="pl-PL" sz="1300" b="1" dirty="0"/>
            <a:t>31,46 mld zł</a:t>
          </a:r>
          <a:r>
            <a:rPr lang="pl-PL" sz="1300" dirty="0"/>
            <a:t> </a:t>
          </a:r>
          <a:r>
            <a:rPr lang="pl-PL" sz="1300" b="1" dirty="0">
              <a:solidFill>
                <a:srgbClr val="FF0000"/>
              </a:solidFill>
            </a:rPr>
            <a:t>(39%)</a:t>
          </a:r>
        </a:p>
      </dgm:t>
    </dgm:pt>
    <dgm:pt modelId="{E990319C-3CEC-4D54-825D-70493E79B291}" type="parTrans" cxnId="{4BBEC23B-A48B-4AA4-B009-35F342E71D9B}">
      <dgm:prSet/>
      <dgm:spPr/>
      <dgm:t>
        <a:bodyPr/>
        <a:lstStyle/>
        <a:p>
          <a:endParaRPr lang="pl-PL" sz="2400"/>
        </a:p>
      </dgm:t>
    </dgm:pt>
    <dgm:pt modelId="{DAABCF12-21D2-4931-B354-D8686B4EBF51}" type="sibTrans" cxnId="{4BBEC23B-A48B-4AA4-B009-35F342E71D9B}">
      <dgm:prSet/>
      <dgm:spPr/>
      <dgm:t>
        <a:bodyPr/>
        <a:lstStyle/>
        <a:p>
          <a:endParaRPr lang="pl-PL" sz="2400"/>
        </a:p>
      </dgm:t>
    </dgm:pt>
    <dgm:pt modelId="{B5356F5B-D444-4093-BE3D-C4F0ECE998F1}">
      <dgm:prSet custT="1"/>
      <dgm:spPr/>
      <dgm:t>
        <a:bodyPr/>
        <a:lstStyle/>
        <a:p>
          <a:r>
            <a:rPr lang="pl-PL" sz="1300" dirty="0"/>
            <a:t>Podatek bankowy, BFG, SOBK, FWK w 2022: </a:t>
          </a:r>
          <a:r>
            <a:rPr lang="pl-PL" sz="1300" b="1" dirty="0"/>
            <a:t>11,56 mld zł</a:t>
          </a:r>
        </a:p>
      </dgm:t>
    </dgm:pt>
    <dgm:pt modelId="{C573C9FD-24DF-471E-8E83-EABD891FC43D}" type="parTrans" cxnId="{25A1BC82-F1DE-4063-91CD-EA635B66BE30}">
      <dgm:prSet/>
      <dgm:spPr/>
      <dgm:t>
        <a:bodyPr/>
        <a:lstStyle/>
        <a:p>
          <a:endParaRPr lang="pl-PL" sz="2400"/>
        </a:p>
      </dgm:t>
    </dgm:pt>
    <dgm:pt modelId="{AFC64201-5293-46BE-83BD-A2B95F35500B}" type="sibTrans" cxnId="{25A1BC82-F1DE-4063-91CD-EA635B66BE30}">
      <dgm:prSet/>
      <dgm:spPr/>
      <dgm:t>
        <a:bodyPr/>
        <a:lstStyle/>
        <a:p>
          <a:endParaRPr lang="pl-PL" sz="2400"/>
        </a:p>
      </dgm:t>
    </dgm:pt>
    <dgm:pt modelId="{AE59B7A2-C21B-4C65-9233-23CEDE3E380A}">
      <dgm:prSet custT="1"/>
      <dgm:spPr/>
      <dgm:t>
        <a:bodyPr/>
        <a:lstStyle/>
        <a:p>
          <a:r>
            <a:rPr lang="pl-PL" sz="1300" dirty="0"/>
            <a:t>Wakacje kredytowe - rezerwy: </a:t>
          </a:r>
          <a:r>
            <a:rPr lang="pl-PL" sz="1300" b="1" dirty="0"/>
            <a:t>12,9 mld zł</a:t>
          </a:r>
        </a:p>
      </dgm:t>
    </dgm:pt>
    <dgm:pt modelId="{BA9FE508-AF33-4BB2-95CE-8AE6B5EF408C}" type="parTrans" cxnId="{68B3E0CF-6FAB-405C-86BF-856B547101C4}">
      <dgm:prSet/>
      <dgm:spPr/>
      <dgm:t>
        <a:bodyPr/>
        <a:lstStyle/>
        <a:p>
          <a:endParaRPr lang="pl-PL" sz="2400"/>
        </a:p>
      </dgm:t>
    </dgm:pt>
    <dgm:pt modelId="{199BCA0D-A60A-4374-838E-BC22C8AF461A}" type="sibTrans" cxnId="{68B3E0CF-6FAB-405C-86BF-856B547101C4}">
      <dgm:prSet/>
      <dgm:spPr/>
      <dgm:t>
        <a:bodyPr/>
        <a:lstStyle/>
        <a:p>
          <a:endParaRPr lang="pl-PL" sz="2400"/>
        </a:p>
      </dgm:t>
    </dgm:pt>
    <dgm:pt modelId="{678ED607-3CAF-43F2-ACE2-047030AE1A37}">
      <dgm:prSet custT="1"/>
      <dgm:spPr/>
      <dgm:t>
        <a:bodyPr/>
        <a:lstStyle/>
        <a:p>
          <a:r>
            <a:rPr lang="pl-PL" sz="1300" dirty="0"/>
            <a:t>Koszty ryzyka (z wyłączeniem CHF): ok. </a:t>
          </a:r>
          <a:r>
            <a:rPr lang="pl-PL" sz="1300" b="1" dirty="0"/>
            <a:t>10,13 mld zł</a:t>
          </a:r>
          <a:endParaRPr lang="pl-PL" sz="1300" dirty="0"/>
        </a:p>
      </dgm:t>
    </dgm:pt>
    <dgm:pt modelId="{18E128AA-907A-401B-A7FD-2163B9021038}" type="parTrans" cxnId="{61AD5553-8C3C-4786-BF29-8F98B33DAC7C}">
      <dgm:prSet/>
      <dgm:spPr/>
      <dgm:t>
        <a:bodyPr/>
        <a:lstStyle/>
        <a:p>
          <a:endParaRPr lang="pl-PL"/>
        </a:p>
      </dgm:t>
    </dgm:pt>
    <dgm:pt modelId="{3471EF79-A76F-4D5A-B122-B633660B6228}" type="sibTrans" cxnId="{61AD5553-8C3C-4786-BF29-8F98B33DAC7C}">
      <dgm:prSet/>
      <dgm:spPr/>
      <dgm:t>
        <a:bodyPr/>
        <a:lstStyle/>
        <a:p>
          <a:endParaRPr lang="pl-PL"/>
        </a:p>
      </dgm:t>
    </dgm:pt>
    <dgm:pt modelId="{DA40D7C9-BD8A-4014-8BAB-988980E36988}">
      <dgm:prSet custT="1"/>
      <dgm:spPr/>
      <dgm:t>
        <a:bodyPr/>
        <a:lstStyle/>
        <a:p>
          <a:r>
            <a:rPr lang="pl-PL" sz="1300" dirty="0"/>
            <a:t>Pozostałe koszty działania w 2022: </a:t>
          </a:r>
          <a:r>
            <a:rPr lang="pl-PL" sz="1300" b="1" dirty="0"/>
            <a:t>27,74 mld zł</a:t>
          </a:r>
        </a:p>
      </dgm:t>
    </dgm:pt>
    <dgm:pt modelId="{2C145ED6-12DD-460F-81DF-0B1F889333FB}" type="parTrans" cxnId="{772E2B9A-1605-4F15-9666-CB9E228E2558}">
      <dgm:prSet/>
      <dgm:spPr/>
      <dgm:t>
        <a:bodyPr/>
        <a:lstStyle/>
        <a:p>
          <a:endParaRPr lang="pl-PL"/>
        </a:p>
      </dgm:t>
    </dgm:pt>
    <dgm:pt modelId="{B534E944-0988-4EA5-ABAB-FFFAD16C52D9}" type="sibTrans" cxnId="{772E2B9A-1605-4F15-9666-CB9E228E2558}">
      <dgm:prSet/>
      <dgm:spPr/>
      <dgm:t>
        <a:bodyPr/>
        <a:lstStyle/>
        <a:p>
          <a:endParaRPr lang="pl-PL"/>
        </a:p>
      </dgm:t>
    </dgm:pt>
    <dgm:pt modelId="{2F19E979-7611-4DD6-B1D6-CA6FC35FC79E}">
      <dgm:prSet custT="1"/>
      <dgm:spPr/>
      <dgm:t>
        <a:bodyPr/>
        <a:lstStyle/>
        <a:p>
          <a:r>
            <a:rPr lang="pl-PL" sz="1300" dirty="0"/>
            <a:t>Amortyzacja 2022: </a:t>
          </a:r>
          <a:r>
            <a:rPr lang="pl-PL" sz="1300" b="1" dirty="0"/>
            <a:t>4,56 mld zł</a:t>
          </a:r>
        </a:p>
      </dgm:t>
    </dgm:pt>
    <dgm:pt modelId="{D3788CFB-92ED-43D0-9432-4BE744415A9B}" type="parTrans" cxnId="{650A1AE1-34B2-48BA-A09A-6BFFFD49AEF5}">
      <dgm:prSet/>
      <dgm:spPr/>
      <dgm:t>
        <a:bodyPr/>
        <a:lstStyle/>
        <a:p>
          <a:endParaRPr lang="pl-PL"/>
        </a:p>
      </dgm:t>
    </dgm:pt>
    <dgm:pt modelId="{38236CD9-2BB3-4401-90AB-B5C1AB048033}" type="sibTrans" cxnId="{650A1AE1-34B2-48BA-A09A-6BFFFD49AEF5}">
      <dgm:prSet/>
      <dgm:spPr/>
      <dgm:t>
        <a:bodyPr/>
        <a:lstStyle/>
        <a:p>
          <a:endParaRPr lang="pl-PL"/>
        </a:p>
      </dgm:t>
    </dgm:pt>
    <dgm:pt modelId="{EF92EA24-81DA-4DD7-A034-B11AA6BA29A7}" type="pres">
      <dgm:prSet presAssocID="{F859F00F-37CE-47AD-84E9-F668AF3CD0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D02821-D093-4357-9FD7-C5435062C193}" type="pres">
      <dgm:prSet presAssocID="{F859F00F-37CE-47AD-84E9-F668AF3CD03C}" presName="hierFlow" presStyleCnt="0"/>
      <dgm:spPr/>
    </dgm:pt>
    <dgm:pt modelId="{DB10BCBB-C68F-4B11-9DBA-9C8E13074071}" type="pres">
      <dgm:prSet presAssocID="{F859F00F-37CE-47AD-84E9-F668AF3CD0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76EF47F-F56B-4255-A018-499EEB3CD4EB}" type="pres">
      <dgm:prSet presAssocID="{9436E2E6-AC94-43B8-9036-E3D52E82CB7B}" presName="Name14" presStyleCnt="0"/>
      <dgm:spPr/>
    </dgm:pt>
    <dgm:pt modelId="{8E32202D-C687-4C88-8692-EE1956113984}" type="pres">
      <dgm:prSet presAssocID="{9436E2E6-AC94-43B8-9036-E3D52E82CB7B}" presName="level1Shape" presStyleLbl="node0" presStyleIdx="0" presStyleCnt="1" custScaleX="177937">
        <dgm:presLayoutVars>
          <dgm:chPref val="3"/>
        </dgm:presLayoutVars>
      </dgm:prSet>
      <dgm:spPr/>
    </dgm:pt>
    <dgm:pt modelId="{DEE2D905-1C49-48F2-ACCF-4BBF4B97E264}" type="pres">
      <dgm:prSet presAssocID="{9436E2E6-AC94-43B8-9036-E3D52E82CB7B}" presName="hierChild2" presStyleCnt="0"/>
      <dgm:spPr/>
    </dgm:pt>
    <dgm:pt modelId="{7EE5D816-F8A1-463B-9226-148B657F5358}" type="pres">
      <dgm:prSet presAssocID="{6634F104-747B-4C20-A8C5-01BD2EDB00C6}" presName="Name19" presStyleLbl="parChTrans1D2" presStyleIdx="0" presStyleCnt="2"/>
      <dgm:spPr/>
    </dgm:pt>
    <dgm:pt modelId="{D6AEE5BA-39AC-469B-9BD2-C0A3874A77EF}" type="pres">
      <dgm:prSet presAssocID="{CFCD70E1-6707-4792-BE40-B8D7E91655D4}" presName="Name21" presStyleCnt="0"/>
      <dgm:spPr/>
    </dgm:pt>
    <dgm:pt modelId="{818F071C-257B-4CC8-8408-7B6F850BB15E}" type="pres">
      <dgm:prSet presAssocID="{CFCD70E1-6707-4792-BE40-B8D7E91655D4}" presName="level2Shape" presStyleLbl="asst1" presStyleIdx="0" presStyleCnt="2"/>
      <dgm:spPr/>
    </dgm:pt>
    <dgm:pt modelId="{1433D4F1-71AB-4F0C-9815-7EF843820610}" type="pres">
      <dgm:prSet presAssocID="{CFCD70E1-6707-4792-BE40-B8D7E91655D4}" presName="hierChild3" presStyleCnt="0"/>
      <dgm:spPr/>
    </dgm:pt>
    <dgm:pt modelId="{2ADAAB36-CD0F-4C0F-BF33-0B68CF61CACE}" type="pres">
      <dgm:prSet presAssocID="{18E128AA-907A-401B-A7FD-2163B9021038}" presName="Name19" presStyleLbl="parChTrans1D3" presStyleIdx="0" presStyleCnt="6"/>
      <dgm:spPr/>
    </dgm:pt>
    <dgm:pt modelId="{2983522F-3F29-463F-8251-F4BF23B40525}" type="pres">
      <dgm:prSet presAssocID="{678ED607-3CAF-43F2-ACE2-047030AE1A37}" presName="Name21" presStyleCnt="0"/>
      <dgm:spPr/>
    </dgm:pt>
    <dgm:pt modelId="{3D756A07-1815-418F-B637-2A920A7BEFF8}" type="pres">
      <dgm:prSet presAssocID="{678ED607-3CAF-43F2-ACE2-047030AE1A37}" presName="level2Shape" presStyleLbl="node3" presStyleIdx="0" presStyleCnt="6"/>
      <dgm:spPr/>
    </dgm:pt>
    <dgm:pt modelId="{6170576F-8FCF-40A7-900D-1B1A0252830E}" type="pres">
      <dgm:prSet presAssocID="{678ED607-3CAF-43F2-ACE2-047030AE1A37}" presName="hierChild3" presStyleCnt="0"/>
      <dgm:spPr/>
    </dgm:pt>
    <dgm:pt modelId="{A48F1734-7E36-48D6-84E0-DB7E1E3BF62D}" type="pres">
      <dgm:prSet presAssocID="{2C145ED6-12DD-460F-81DF-0B1F889333FB}" presName="Name19" presStyleLbl="parChTrans1D3" presStyleIdx="1" presStyleCnt="6"/>
      <dgm:spPr/>
    </dgm:pt>
    <dgm:pt modelId="{17C887C9-2A39-4F25-8E20-27315D8C3FA8}" type="pres">
      <dgm:prSet presAssocID="{DA40D7C9-BD8A-4014-8BAB-988980E36988}" presName="Name21" presStyleCnt="0"/>
      <dgm:spPr/>
    </dgm:pt>
    <dgm:pt modelId="{2687EBCF-C433-4ECA-9BB7-16F4FA43F51C}" type="pres">
      <dgm:prSet presAssocID="{DA40D7C9-BD8A-4014-8BAB-988980E36988}" presName="level2Shape" presStyleLbl="node3" presStyleIdx="1" presStyleCnt="6"/>
      <dgm:spPr/>
    </dgm:pt>
    <dgm:pt modelId="{A6C570CB-70C9-41F5-B1F3-18546F3604A3}" type="pres">
      <dgm:prSet presAssocID="{DA40D7C9-BD8A-4014-8BAB-988980E36988}" presName="hierChild3" presStyleCnt="0"/>
      <dgm:spPr/>
    </dgm:pt>
    <dgm:pt modelId="{9C1A46D9-A6F9-44A0-A604-1E1E297039E6}" type="pres">
      <dgm:prSet presAssocID="{D3788CFB-92ED-43D0-9432-4BE744415A9B}" presName="Name19" presStyleLbl="parChTrans1D3" presStyleIdx="2" presStyleCnt="6"/>
      <dgm:spPr/>
    </dgm:pt>
    <dgm:pt modelId="{FBC636C3-3DB2-491F-9B85-CFE1FA846F88}" type="pres">
      <dgm:prSet presAssocID="{2F19E979-7611-4DD6-B1D6-CA6FC35FC79E}" presName="Name21" presStyleCnt="0"/>
      <dgm:spPr/>
    </dgm:pt>
    <dgm:pt modelId="{B8296B82-5558-4D01-A63B-F2488FF8F86E}" type="pres">
      <dgm:prSet presAssocID="{2F19E979-7611-4DD6-B1D6-CA6FC35FC79E}" presName="level2Shape" presStyleLbl="node3" presStyleIdx="2" presStyleCnt="6"/>
      <dgm:spPr/>
    </dgm:pt>
    <dgm:pt modelId="{7CC054ED-49F1-4EDF-BACB-0B26754FA12B}" type="pres">
      <dgm:prSet presAssocID="{2F19E979-7611-4DD6-B1D6-CA6FC35FC79E}" presName="hierChild3" presStyleCnt="0"/>
      <dgm:spPr/>
    </dgm:pt>
    <dgm:pt modelId="{723F9E90-DABE-4D10-A84C-797F0758CE52}" type="pres">
      <dgm:prSet presAssocID="{E990319C-3CEC-4D54-825D-70493E79B291}" presName="Name19" presStyleLbl="parChTrans1D2" presStyleIdx="1" presStyleCnt="2"/>
      <dgm:spPr/>
    </dgm:pt>
    <dgm:pt modelId="{9A77A454-197E-4CB6-9867-14246EC95B34}" type="pres">
      <dgm:prSet presAssocID="{51F395A5-C865-4790-8A65-58959E291596}" presName="Name21" presStyleCnt="0"/>
      <dgm:spPr/>
    </dgm:pt>
    <dgm:pt modelId="{6259F851-6013-4CC0-9A9D-1AC80489D1CC}" type="pres">
      <dgm:prSet presAssocID="{51F395A5-C865-4790-8A65-58959E291596}" presName="level2Shape" presStyleLbl="asst1" presStyleIdx="1" presStyleCnt="2"/>
      <dgm:spPr/>
    </dgm:pt>
    <dgm:pt modelId="{54FC2F7A-F670-4AEB-9F74-2EA66C64162F}" type="pres">
      <dgm:prSet presAssocID="{51F395A5-C865-4790-8A65-58959E291596}" presName="hierChild3" presStyleCnt="0"/>
      <dgm:spPr/>
    </dgm:pt>
    <dgm:pt modelId="{30CEE053-09B9-45D1-903A-12191F862FB6}" type="pres">
      <dgm:prSet presAssocID="{F7109EDF-65AF-443D-A761-DC18D152A840}" presName="Name19" presStyleLbl="parChTrans1D3" presStyleIdx="3" presStyleCnt="6"/>
      <dgm:spPr/>
    </dgm:pt>
    <dgm:pt modelId="{637A826D-E850-40A4-8110-64EDB76D27D9}" type="pres">
      <dgm:prSet presAssocID="{CF2FA309-CFEC-4A0B-A2FE-A398B0B3AD29}" presName="Name21" presStyleCnt="0"/>
      <dgm:spPr/>
    </dgm:pt>
    <dgm:pt modelId="{ABB41D56-BDB2-459D-B8B7-1CF3CBEA149F}" type="pres">
      <dgm:prSet presAssocID="{CF2FA309-CFEC-4A0B-A2FE-A398B0B3AD29}" presName="level2Shape" presStyleLbl="node3" presStyleIdx="3" presStyleCnt="6"/>
      <dgm:spPr/>
    </dgm:pt>
    <dgm:pt modelId="{50A075FB-B84C-40E2-9008-E65EE1BB8B7C}" type="pres">
      <dgm:prSet presAssocID="{CF2FA309-CFEC-4A0B-A2FE-A398B0B3AD29}" presName="hierChild3" presStyleCnt="0"/>
      <dgm:spPr/>
    </dgm:pt>
    <dgm:pt modelId="{58DFE09E-C04C-4B45-B842-6D75C2AE64C2}" type="pres">
      <dgm:prSet presAssocID="{C573C9FD-24DF-471E-8E83-EABD891FC43D}" presName="Name19" presStyleLbl="parChTrans1D3" presStyleIdx="4" presStyleCnt="6"/>
      <dgm:spPr/>
    </dgm:pt>
    <dgm:pt modelId="{86C1A98C-EFCD-41E0-A03B-BE1912AF0E07}" type="pres">
      <dgm:prSet presAssocID="{B5356F5B-D444-4093-BE3D-C4F0ECE998F1}" presName="Name21" presStyleCnt="0"/>
      <dgm:spPr/>
    </dgm:pt>
    <dgm:pt modelId="{B5E02AF1-C4E1-4505-86EB-B0AF3B1BA008}" type="pres">
      <dgm:prSet presAssocID="{B5356F5B-D444-4093-BE3D-C4F0ECE998F1}" presName="level2Shape" presStyleLbl="node3" presStyleIdx="4" presStyleCnt="6"/>
      <dgm:spPr/>
    </dgm:pt>
    <dgm:pt modelId="{4AB7AEB0-E26A-44D2-8033-5BD78624371F}" type="pres">
      <dgm:prSet presAssocID="{B5356F5B-D444-4093-BE3D-C4F0ECE998F1}" presName="hierChild3" presStyleCnt="0"/>
      <dgm:spPr/>
    </dgm:pt>
    <dgm:pt modelId="{E2212164-3BEF-451A-98EF-051D816830B7}" type="pres">
      <dgm:prSet presAssocID="{BA9FE508-AF33-4BB2-95CE-8AE6B5EF408C}" presName="Name19" presStyleLbl="parChTrans1D3" presStyleIdx="5" presStyleCnt="6"/>
      <dgm:spPr/>
    </dgm:pt>
    <dgm:pt modelId="{AA4C5026-A6BF-48E1-9A3E-5C0DE53183E2}" type="pres">
      <dgm:prSet presAssocID="{AE59B7A2-C21B-4C65-9233-23CEDE3E380A}" presName="Name21" presStyleCnt="0"/>
      <dgm:spPr/>
    </dgm:pt>
    <dgm:pt modelId="{FCC8A609-67FF-4D6C-A6AA-25ABC4157944}" type="pres">
      <dgm:prSet presAssocID="{AE59B7A2-C21B-4C65-9233-23CEDE3E380A}" presName="level2Shape" presStyleLbl="node3" presStyleIdx="5" presStyleCnt="6"/>
      <dgm:spPr/>
    </dgm:pt>
    <dgm:pt modelId="{FE6BF1FC-1AA9-4618-AFD1-6A6BD91BD224}" type="pres">
      <dgm:prSet presAssocID="{AE59B7A2-C21B-4C65-9233-23CEDE3E380A}" presName="hierChild3" presStyleCnt="0"/>
      <dgm:spPr/>
    </dgm:pt>
    <dgm:pt modelId="{711B8B81-6543-44A2-B367-D2EE11D2F096}" type="pres">
      <dgm:prSet presAssocID="{F859F00F-37CE-47AD-84E9-F668AF3CD03C}" presName="bgShapesFlow" presStyleCnt="0"/>
      <dgm:spPr/>
    </dgm:pt>
  </dgm:ptLst>
  <dgm:cxnLst>
    <dgm:cxn modelId="{94F8D300-E95E-4684-843F-686E966D267B}" type="presOf" srcId="{CFCD70E1-6707-4792-BE40-B8D7E91655D4}" destId="{818F071C-257B-4CC8-8408-7B6F850BB15E}" srcOrd="0" destOrd="0" presId="urn:microsoft.com/office/officeart/2005/8/layout/hierarchy6"/>
    <dgm:cxn modelId="{FE93AD02-3F9C-4229-9CE4-34E4962BD883}" srcId="{9436E2E6-AC94-43B8-9036-E3D52E82CB7B}" destId="{CFCD70E1-6707-4792-BE40-B8D7E91655D4}" srcOrd="0" destOrd="0" parTransId="{6634F104-747B-4C20-A8C5-01BD2EDB00C6}" sibTransId="{CFABFE2C-CD88-4D31-9CC2-5830E64935B4}"/>
    <dgm:cxn modelId="{CC96F124-BEF8-409A-B42D-336573DB8A86}" srcId="{51F395A5-C865-4790-8A65-58959E291596}" destId="{CF2FA309-CFEC-4A0B-A2FE-A398B0B3AD29}" srcOrd="0" destOrd="0" parTransId="{F7109EDF-65AF-443D-A761-DC18D152A840}" sibTransId="{E7DF3E76-BA74-423C-8D03-E9BB2B3B7B4B}"/>
    <dgm:cxn modelId="{4BBEC23B-A48B-4AA4-B009-35F342E71D9B}" srcId="{9436E2E6-AC94-43B8-9036-E3D52E82CB7B}" destId="{51F395A5-C865-4790-8A65-58959E291596}" srcOrd="1" destOrd="0" parTransId="{E990319C-3CEC-4D54-825D-70493E79B291}" sibTransId="{DAABCF12-21D2-4931-B354-D8686B4EBF51}"/>
    <dgm:cxn modelId="{7DF6FB5E-9A13-4455-A780-8838E65CB21E}" type="presOf" srcId="{C573C9FD-24DF-471E-8E83-EABD891FC43D}" destId="{58DFE09E-C04C-4B45-B842-6D75C2AE64C2}" srcOrd="0" destOrd="0" presId="urn:microsoft.com/office/officeart/2005/8/layout/hierarchy6"/>
    <dgm:cxn modelId="{7E07DD43-8DA8-4B7D-964B-AC7FB453D065}" type="presOf" srcId="{CF2FA309-CFEC-4A0B-A2FE-A398B0B3AD29}" destId="{ABB41D56-BDB2-459D-B8B7-1CF3CBEA149F}" srcOrd="0" destOrd="0" presId="urn:microsoft.com/office/officeart/2005/8/layout/hierarchy6"/>
    <dgm:cxn modelId="{6D50AD4B-0286-44B5-A7FA-0BFDD3E882B3}" type="presOf" srcId="{2C145ED6-12DD-460F-81DF-0B1F889333FB}" destId="{A48F1734-7E36-48D6-84E0-DB7E1E3BF62D}" srcOrd="0" destOrd="0" presId="urn:microsoft.com/office/officeart/2005/8/layout/hierarchy6"/>
    <dgm:cxn modelId="{ABDD2B6C-B064-4495-881D-D9D0FB94AA14}" type="presOf" srcId="{DA40D7C9-BD8A-4014-8BAB-988980E36988}" destId="{2687EBCF-C433-4ECA-9BB7-16F4FA43F51C}" srcOrd="0" destOrd="0" presId="urn:microsoft.com/office/officeart/2005/8/layout/hierarchy6"/>
    <dgm:cxn modelId="{61AD5553-8C3C-4786-BF29-8F98B33DAC7C}" srcId="{CFCD70E1-6707-4792-BE40-B8D7E91655D4}" destId="{678ED607-3CAF-43F2-ACE2-047030AE1A37}" srcOrd="0" destOrd="0" parTransId="{18E128AA-907A-401B-A7FD-2163B9021038}" sibTransId="{3471EF79-A76F-4D5A-B122-B633660B6228}"/>
    <dgm:cxn modelId="{767C1876-8084-47AF-B047-C45942B6C84C}" srcId="{F859F00F-37CE-47AD-84E9-F668AF3CD03C}" destId="{9436E2E6-AC94-43B8-9036-E3D52E82CB7B}" srcOrd="0" destOrd="0" parTransId="{6BAA394B-4E7F-43CB-B55C-6413242A8479}" sibTransId="{FFB171BF-5C04-4EE8-BB84-3E0CC13CD52A}"/>
    <dgm:cxn modelId="{2F38AB77-CDCB-441E-8DA4-4F9E3E02CCBB}" type="presOf" srcId="{2F19E979-7611-4DD6-B1D6-CA6FC35FC79E}" destId="{B8296B82-5558-4D01-A63B-F2488FF8F86E}" srcOrd="0" destOrd="0" presId="urn:microsoft.com/office/officeart/2005/8/layout/hierarchy6"/>
    <dgm:cxn modelId="{6ACFCC77-CE3D-4E63-82A0-F691C932901E}" type="presOf" srcId="{51F395A5-C865-4790-8A65-58959E291596}" destId="{6259F851-6013-4CC0-9A9D-1AC80489D1CC}" srcOrd="0" destOrd="0" presId="urn:microsoft.com/office/officeart/2005/8/layout/hierarchy6"/>
    <dgm:cxn modelId="{E354F159-C614-4326-84C7-16B8B6E10DF8}" type="presOf" srcId="{18E128AA-907A-401B-A7FD-2163B9021038}" destId="{2ADAAB36-CD0F-4C0F-BF33-0B68CF61CACE}" srcOrd="0" destOrd="0" presId="urn:microsoft.com/office/officeart/2005/8/layout/hierarchy6"/>
    <dgm:cxn modelId="{25A1BC82-F1DE-4063-91CD-EA635B66BE30}" srcId="{51F395A5-C865-4790-8A65-58959E291596}" destId="{B5356F5B-D444-4093-BE3D-C4F0ECE998F1}" srcOrd="1" destOrd="0" parTransId="{C573C9FD-24DF-471E-8E83-EABD891FC43D}" sibTransId="{AFC64201-5293-46BE-83BD-A2B95F35500B}"/>
    <dgm:cxn modelId="{7824328D-3C4D-44D8-88A0-743F8866F295}" type="presOf" srcId="{AE59B7A2-C21B-4C65-9233-23CEDE3E380A}" destId="{FCC8A609-67FF-4D6C-A6AA-25ABC4157944}" srcOrd="0" destOrd="0" presId="urn:microsoft.com/office/officeart/2005/8/layout/hierarchy6"/>
    <dgm:cxn modelId="{C8029993-74F0-46A2-8AFB-585035F53845}" type="presOf" srcId="{E990319C-3CEC-4D54-825D-70493E79B291}" destId="{723F9E90-DABE-4D10-A84C-797F0758CE52}" srcOrd="0" destOrd="0" presId="urn:microsoft.com/office/officeart/2005/8/layout/hierarchy6"/>
    <dgm:cxn modelId="{772E2B9A-1605-4F15-9666-CB9E228E2558}" srcId="{CFCD70E1-6707-4792-BE40-B8D7E91655D4}" destId="{DA40D7C9-BD8A-4014-8BAB-988980E36988}" srcOrd="1" destOrd="0" parTransId="{2C145ED6-12DD-460F-81DF-0B1F889333FB}" sibTransId="{B534E944-0988-4EA5-ABAB-FFFAD16C52D9}"/>
    <dgm:cxn modelId="{A80781C1-C6A7-4B74-81C4-86C10D7A6F57}" type="presOf" srcId="{B5356F5B-D444-4093-BE3D-C4F0ECE998F1}" destId="{B5E02AF1-C4E1-4505-86EB-B0AF3B1BA008}" srcOrd="0" destOrd="0" presId="urn:microsoft.com/office/officeart/2005/8/layout/hierarchy6"/>
    <dgm:cxn modelId="{6982B6C3-7F57-43AB-B1F6-D27F31CFF02C}" type="presOf" srcId="{D3788CFB-92ED-43D0-9432-4BE744415A9B}" destId="{9C1A46D9-A6F9-44A0-A604-1E1E297039E6}" srcOrd="0" destOrd="0" presId="urn:microsoft.com/office/officeart/2005/8/layout/hierarchy6"/>
    <dgm:cxn modelId="{68B3E0CF-6FAB-405C-86BF-856B547101C4}" srcId="{51F395A5-C865-4790-8A65-58959E291596}" destId="{AE59B7A2-C21B-4C65-9233-23CEDE3E380A}" srcOrd="2" destOrd="0" parTransId="{BA9FE508-AF33-4BB2-95CE-8AE6B5EF408C}" sibTransId="{199BCA0D-A60A-4374-838E-BC22C8AF461A}"/>
    <dgm:cxn modelId="{0F424EDC-4018-4EA9-9F31-2DF71F0A8C95}" type="presOf" srcId="{678ED607-3CAF-43F2-ACE2-047030AE1A37}" destId="{3D756A07-1815-418F-B637-2A920A7BEFF8}" srcOrd="0" destOrd="0" presId="urn:microsoft.com/office/officeart/2005/8/layout/hierarchy6"/>
    <dgm:cxn modelId="{650A1AE1-34B2-48BA-A09A-6BFFFD49AEF5}" srcId="{CFCD70E1-6707-4792-BE40-B8D7E91655D4}" destId="{2F19E979-7611-4DD6-B1D6-CA6FC35FC79E}" srcOrd="2" destOrd="0" parTransId="{D3788CFB-92ED-43D0-9432-4BE744415A9B}" sibTransId="{38236CD9-2BB3-4401-90AB-B5C1AB048033}"/>
    <dgm:cxn modelId="{90A4B6E3-F063-4F92-8FC6-81F7F406B825}" type="presOf" srcId="{BA9FE508-AF33-4BB2-95CE-8AE6B5EF408C}" destId="{E2212164-3BEF-451A-98EF-051D816830B7}" srcOrd="0" destOrd="0" presId="urn:microsoft.com/office/officeart/2005/8/layout/hierarchy6"/>
    <dgm:cxn modelId="{E849ECEC-C137-4710-AF0A-5EEA449F0C4F}" type="presOf" srcId="{6634F104-747B-4C20-A8C5-01BD2EDB00C6}" destId="{7EE5D816-F8A1-463B-9226-148B657F5358}" srcOrd="0" destOrd="0" presId="urn:microsoft.com/office/officeart/2005/8/layout/hierarchy6"/>
    <dgm:cxn modelId="{B81DD3ED-F5D6-482F-8B00-FF9713FC3F5F}" type="presOf" srcId="{9436E2E6-AC94-43B8-9036-E3D52E82CB7B}" destId="{8E32202D-C687-4C88-8692-EE1956113984}" srcOrd="0" destOrd="0" presId="urn:microsoft.com/office/officeart/2005/8/layout/hierarchy6"/>
    <dgm:cxn modelId="{193BADF0-31F2-4B3F-A29B-0725FFDC65D6}" type="presOf" srcId="{F859F00F-37CE-47AD-84E9-F668AF3CD03C}" destId="{EF92EA24-81DA-4DD7-A034-B11AA6BA29A7}" srcOrd="0" destOrd="0" presId="urn:microsoft.com/office/officeart/2005/8/layout/hierarchy6"/>
    <dgm:cxn modelId="{7092EFF4-C554-45D4-B348-1783A4B2CD4A}" type="presOf" srcId="{F7109EDF-65AF-443D-A761-DC18D152A840}" destId="{30CEE053-09B9-45D1-903A-12191F862FB6}" srcOrd="0" destOrd="0" presId="urn:microsoft.com/office/officeart/2005/8/layout/hierarchy6"/>
    <dgm:cxn modelId="{FFCCB0F7-020B-4C4A-9415-A191267D4C35}" type="presParOf" srcId="{EF92EA24-81DA-4DD7-A034-B11AA6BA29A7}" destId="{63D02821-D093-4357-9FD7-C5435062C193}" srcOrd="0" destOrd="0" presId="urn:microsoft.com/office/officeart/2005/8/layout/hierarchy6"/>
    <dgm:cxn modelId="{A97DD61D-B44C-40F9-9F76-9C92588F3FE2}" type="presParOf" srcId="{63D02821-D093-4357-9FD7-C5435062C193}" destId="{DB10BCBB-C68F-4B11-9DBA-9C8E13074071}" srcOrd="0" destOrd="0" presId="urn:microsoft.com/office/officeart/2005/8/layout/hierarchy6"/>
    <dgm:cxn modelId="{600A8612-6DCC-4B1C-9ED7-3EF1ACEDC381}" type="presParOf" srcId="{DB10BCBB-C68F-4B11-9DBA-9C8E13074071}" destId="{576EF47F-F56B-4255-A018-499EEB3CD4EB}" srcOrd="0" destOrd="0" presId="urn:microsoft.com/office/officeart/2005/8/layout/hierarchy6"/>
    <dgm:cxn modelId="{B494D1F2-4B44-402D-8F3E-8E41DDA5C4F9}" type="presParOf" srcId="{576EF47F-F56B-4255-A018-499EEB3CD4EB}" destId="{8E32202D-C687-4C88-8692-EE1956113984}" srcOrd="0" destOrd="0" presId="urn:microsoft.com/office/officeart/2005/8/layout/hierarchy6"/>
    <dgm:cxn modelId="{9A0BDDCC-F97D-4C0C-9375-8315BF7A776C}" type="presParOf" srcId="{576EF47F-F56B-4255-A018-499EEB3CD4EB}" destId="{DEE2D905-1C49-48F2-ACCF-4BBF4B97E264}" srcOrd="1" destOrd="0" presId="urn:microsoft.com/office/officeart/2005/8/layout/hierarchy6"/>
    <dgm:cxn modelId="{5F83808B-A5DE-4E7D-94C8-79D037154CAA}" type="presParOf" srcId="{DEE2D905-1C49-48F2-ACCF-4BBF4B97E264}" destId="{7EE5D816-F8A1-463B-9226-148B657F5358}" srcOrd="0" destOrd="0" presId="urn:microsoft.com/office/officeart/2005/8/layout/hierarchy6"/>
    <dgm:cxn modelId="{6C20E73E-A416-44C7-A06E-2A1830F48103}" type="presParOf" srcId="{DEE2D905-1C49-48F2-ACCF-4BBF4B97E264}" destId="{D6AEE5BA-39AC-469B-9BD2-C0A3874A77EF}" srcOrd="1" destOrd="0" presId="urn:microsoft.com/office/officeart/2005/8/layout/hierarchy6"/>
    <dgm:cxn modelId="{16DE5D41-AF27-44D6-A3B1-1E6CCC3BC5C5}" type="presParOf" srcId="{D6AEE5BA-39AC-469B-9BD2-C0A3874A77EF}" destId="{818F071C-257B-4CC8-8408-7B6F850BB15E}" srcOrd="0" destOrd="0" presId="urn:microsoft.com/office/officeart/2005/8/layout/hierarchy6"/>
    <dgm:cxn modelId="{48E09AA2-F220-461E-8EC1-B470A1396CFC}" type="presParOf" srcId="{D6AEE5BA-39AC-469B-9BD2-C0A3874A77EF}" destId="{1433D4F1-71AB-4F0C-9815-7EF843820610}" srcOrd="1" destOrd="0" presId="urn:microsoft.com/office/officeart/2005/8/layout/hierarchy6"/>
    <dgm:cxn modelId="{2EDA34DC-7817-4322-A0C9-A136108CDD76}" type="presParOf" srcId="{1433D4F1-71AB-4F0C-9815-7EF843820610}" destId="{2ADAAB36-CD0F-4C0F-BF33-0B68CF61CACE}" srcOrd="0" destOrd="0" presId="urn:microsoft.com/office/officeart/2005/8/layout/hierarchy6"/>
    <dgm:cxn modelId="{67F77C2A-22F5-4333-A50F-27F2D01648EC}" type="presParOf" srcId="{1433D4F1-71AB-4F0C-9815-7EF843820610}" destId="{2983522F-3F29-463F-8251-F4BF23B40525}" srcOrd="1" destOrd="0" presId="urn:microsoft.com/office/officeart/2005/8/layout/hierarchy6"/>
    <dgm:cxn modelId="{4AABB66D-8392-4970-BFF7-D211FEA1F431}" type="presParOf" srcId="{2983522F-3F29-463F-8251-F4BF23B40525}" destId="{3D756A07-1815-418F-B637-2A920A7BEFF8}" srcOrd="0" destOrd="0" presId="urn:microsoft.com/office/officeart/2005/8/layout/hierarchy6"/>
    <dgm:cxn modelId="{AE031083-ED70-4D5C-957F-3907AB7E9F80}" type="presParOf" srcId="{2983522F-3F29-463F-8251-F4BF23B40525}" destId="{6170576F-8FCF-40A7-900D-1B1A0252830E}" srcOrd="1" destOrd="0" presId="urn:microsoft.com/office/officeart/2005/8/layout/hierarchy6"/>
    <dgm:cxn modelId="{CFE9426A-C1C2-4277-9C52-08CD73A02AF8}" type="presParOf" srcId="{1433D4F1-71AB-4F0C-9815-7EF843820610}" destId="{A48F1734-7E36-48D6-84E0-DB7E1E3BF62D}" srcOrd="2" destOrd="0" presId="urn:microsoft.com/office/officeart/2005/8/layout/hierarchy6"/>
    <dgm:cxn modelId="{E4D3AFF5-C8F6-4B60-8EE1-A74B0D5A68A0}" type="presParOf" srcId="{1433D4F1-71AB-4F0C-9815-7EF843820610}" destId="{17C887C9-2A39-4F25-8E20-27315D8C3FA8}" srcOrd="3" destOrd="0" presId="urn:microsoft.com/office/officeart/2005/8/layout/hierarchy6"/>
    <dgm:cxn modelId="{62509455-519F-4DA2-8689-8DE2938DFF46}" type="presParOf" srcId="{17C887C9-2A39-4F25-8E20-27315D8C3FA8}" destId="{2687EBCF-C433-4ECA-9BB7-16F4FA43F51C}" srcOrd="0" destOrd="0" presId="urn:microsoft.com/office/officeart/2005/8/layout/hierarchy6"/>
    <dgm:cxn modelId="{AA299048-22F0-4DCE-AA05-1427ABFDAE0D}" type="presParOf" srcId="{17C887C9-2A39-4F25-8E20-27315D8C3FA8}" destId="{A6C570CB-70C9-41F5-B1F3-18546F3604A3}" srcOrd="1" destOrd="0" presId="urn:microsoft.com/office/officeart/2005/8/layout/hierarchy6"/>
    <dgm:cxn modelId="{25B50B75-66D7-4FF3-97AF-CC530E2C01B7}" type="presParOf" srcId="{1433D4F1-71AB-4F0C-9815-7EF843820610}" destId="{9C1A46D9-A6F9-44A0-A604-1E1E297039E6}" srcOrd="4" destOrd="0" presId="urn:microsoft.com/office/officeart/2005/8/layout/hierarchy6"/>
    <dgm:cxn modelId="{24655046-FD1B-4957-A7D9-B339BBCD56A1}" type="presParOf" srcId="{1433D4F1-71AB-4F0C-9815-7EF843820610}" destId="{FBC636C3-3DB2-491F-9B85-CFE1FA846F88}" srcOrd="5" destOrd="0" presId="urn:microsoft.com/office/officeart/2005/8/layout/hierarchy6"/>
    <dgm:cxn modelId="{BA7F2BEC-6691-492C-A158-3AED21C7C5C2}" type="presParOf" srcId="{FBC636C3-3DB2-491F-9B85-CFE1FA846F88}" destId="{B8296B82-5558-4D01-A63B-F2488FF8F86E}" srcOrd="0" destOrd="0" presId="urn:microsoft.com/office/officeart/2005/8/layout/hierarchy6"/>
    <dgm:cxn modelId="{9DFD6FC5-3CC2-46F7-A752-349436948693}" type="presParOf" srcId="{FBC636C3-3DB2-491F-9B85-CFE1FA846F88}" destId="{7CC054ED-49F1-4EDF-BACB-0B26754FA12B}" srcOrd="1" destOrd="0" presId="urn:microsoft.com/office/officeart/2005/8/layout/hierarchy6"/>
    <dgm:cxn modelId="{BC428E64-F7F5-4378-B581-23CD32DDE8DC}" type="presParOf" srcId="{DEE2D905-1C49-48F2-ACCF-4BBF4B97E264}" destId="{723F9E90-DABE-4D10-A84C-797F0758CE52}" srcOrd="2" destOrd="0" presId="urn:microsoft.com/office/officeart/2005/8/layout/hierarchy6"/>
    <dgm:cxn modelId="{C3A905ED-232F-4D3A-9157-5B0DA059D841}" type="presParOf" srcId="{DEE2D905-1C49-48F2-ACCF-4BBF4B97E264}" destId="{9A77A454-197E-4CB6-9867-14246EC95B34}" srcOrd="3" destOrd="0" presId="urn:microsoft.com/office/officeart/2005/8/layout/hierarchy6"/>
    <dgm:cxn modelId="{1CD13142-7210-486F-85B5-F28A9249B46F}" type="presParOf" srcId="{9A77A454-197E-4CB6-9867-14246EC95B34}" destId="{6259F851-6013-4CC0-9A9D-1AC80489D1CC}" srcOrd="0" destOrd="0" presId="urn:microsoft.com/office/officeart/2005/8/layout/hierarchy6"/>
    <dgm:cxn modelId="{B47B44E9-B983-4D39-96FA-71B4E309EEF6}" type="presParOf" srcId="{9A77A454-197E-4CB6-9867-14246EC95B34}" destId="{54FC2F7A-F670-4AEB-9F74-2EA66C64162F}" srcOrd="1" destOrd="0" presId="urn:microsoft.com/office/officeart/2005/8/layout/hierarchy6"/>
    <dgm:cxn modelId="{CDCC6B60-FAFC-445F-BDBB-DC62B739AD6F}" type="presParOf" srcId="{54FC2F7A-F670-4AEB-9F74-2EA66C64162F}" destId="{30CEE053-09B9-45D1-903A-12191F862FB6}" srcOrd="0" destOrd="0" presId="urn:microsoft.com/office/officeart/2005/8/layout/hierarchy6"/>
    <dgm:cxn modelId="{E2A9151C-E1EC-4C71-9E13-87C5EB403942}" type="presParOf" srcId="{54FC2F7A-F670-4AEB-9F74-2EA66C64162F}" destId="{637A826D-E850-40A4-8110-64EDB76D27D9}" srcOrd="1" destOrd="0" presId="urn:microsoft.com/office/officeart/2005/8/layout/hierarchy6"/>
    <dgm:cxn modelId="{535FFCF0-59EC-4B1C-A700-883D89C353EF}" type="presParOf" srcId="{637A826D-E850-40A4-8110-64EDB76D27D9}" destId="{ABB41D56-BDB2-459D-B8B7-1CF3CBEA149F}" srcOrd="0" destOrd="0" presId="urn:microsoft.com/office/officeart/2005/8/layout/hierarchy6"/>
    <dgm:cxn modelId="{4655BE41-30C3-4BC7-9B53-C44127A06DFC}" type="presParOf" srcId="{637A826D-E850-40A4-8110-64EDB76D27D9}" destId="{50A075FB-B84C-40E2-9008-E65EE1BB8B7C}" srcOrd="1" destOrd="0" presId="urn:microsoft.com/office/officeart/2005/8/layout/hierarchy6"/>
    <dgm:cxn modelId="{66906B6D-BA96-4B25-ACB2-BDD7DC11D3EA}" type="presParOf" srcId="{54FC2F7A-F670-4AEB-9F74-2EA66C64162F}" destId="{58DFE09E-C04C-4B45-B842-6D75C2AE64C2}" srcOrd="2" destOrd="0" presId="urn:microsoft.com/office/officeart/2005/8/layout/hierarchy6"/>
    <dgm:cxn modelId="{1A9FC319-9D20-4EDE-B2B5-7EA142D15698}" type="presParOf" srcId="{54FC2F7A-F670-4AEB-9F74-2EA66C64162F}" destId="{86C1A98C-EFCD-41E0-A03B-BE1912AF0E07}" srcOrd="3" destOrd="0" presId="urn:microsoft.com/office/officeart/2005/8/layout/hierarchy6"/>
    <dgm:cxn modelId="{1173E3B0-D260-4C69-AFFC-50655A7ECEE9}" type="presParOf" srcId="{86C1A98C-EFCD-41E0-A03B-BE1912AF0E07}" destId="{B5E02AF1-C4E1-4505-86EB-B0AF3B1BA008}" srcOrd="0" destOrd="0" presId="urn:microsoft.com/office/officeart/2005/8/layout/hierarchy6"/>
    <dgm:cxn modelId="{D527408C-5838-46F3-9002-77E9F97E92D0}" type="presParOf" srcId="{86C1A98C-EFCD-41E0-A03B-BE1912AF0E07}" destId="{4AB7AEB0-E26A-44D2-8033-5BD78624371F}" srcOrd="1" destOrd="0" presId="urn:microsoft.com/office/officeart/2005/8/layout/hierarchy6"/>
    <dgm:cxn modelId="{F1CD2904-5436-42B3-8001-35FC6338657E}" type="presParOf" srcId="{54FC2F7A-F670-4AEB-9F74-2EA66C64162F}" destId="{E2212164-3BEF-451A-98EF-051D816830B7}" srcOrd="4" destOrd="0" presId="urn:microsoft.com/office/officeart/2005/8/layout/hierarchy6"/>
    <dgm:cxn modelId="{FDB0C265-4CE6-488F-A6D9-0CE8574AEE35}" type="presParOf" srcId="{54FC2F7A-F670-4AEB-9F74-2EA66C64162F}" destId="{AA4C5026-A6BF-48E1-9A3E-5C0DE53183E2}" srcOrd="5" destOrd="0" presId="urn:microsoft.com/office/officeart/2005/8/layout/hierarchy6"/>
    <dgm:cxn modelId="{5B549866-9106-42F6-A4F0-C7F5A0424A1F}" type="presParOf" srcId="{AA4C5026-A6BF-48E1-9A3E-5C0DE53183E2}" destId="{FCC8A609-67FF-4D6C-A6AA-25ABC4157944}" srcOrd="0" destOrd="0" presId="urn:microsoft.com/office/officeart/2005/8/layout/hierarchy6"/>
    <dgm:cxn modelId="{1652549A-0498-4BC2-8217-2C2B640A9462}" type="presParOf" srcId="{AA4C5026-A6BF-48E1-9A3E-5C0DE53183E2}" destId="{FE6BF1FC-1AA9-4618-AFD1-6A6BD91BD224}" srcOrd="1" destOrd="0" presId="urn:microsoft.com/office/officeart/2005/8/layout/hierarchy6"/>
    <dgm:cxn modelId="{1CF95506-A6C4-49AF-BF98-A738E7BC3C69}" type="presParOf" srcId="{EF92EA24-81DA-4DD7-A034-B11AA6BA29A7}" destId="{711B8B81-6543-44A2-B367-D2EE11D2F09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E6BE4-5CC7-44BF-B658-3A54BEB16E76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3046736F-735F-42C7-B0E4-73B45A81D726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1"/>
            <a:t>Wykorzystania szans</a:t>
          </a:r>
        </a:p>
      </dgm:t>
    </dgm:pt>
    <dgm:pt modelId="{ADD1CA90-4B74-4F45-A9CC-269BC866F2B3}" type="parTrans" cxnId="{A81839A2-B31C-4A6E-8415-794B1B37B592}">
      <dgm:prSet/>
      <dgm:spPr/>
      <dgm:t>
        <a:bodyPr/>
        <a:lstStyle/>
        <a:p>
          <a:endParaRPr lang="pl-PL"/>
        </a:p>
      </dgm:t>
    </dgm:pt>
    <dgm:pt modelId="{82C0AA26-4AAB-4D08-A2DE-AE810CCCC9A5}" type="sibTrans" cxnId="{A81839A2-B31C-4A6E-8415-794B1B37B592}">
      <dgm:prSet/>
      <dgm:spPr/>
      <dgm:t>
        <a:bodyPr/>
        <a:lstStyle/>
        <a:p>
          <a:endParaRPr lang="pl-PL"/>
        </a:p>
      </dgm:t>
    </dgm:pt>
    <dgm:pt modelId="{BEF70303-3072-481E-BDD8-ED935A3EFEB6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1"/>
            <a:t>Sprostania wyzwaniom</a:t>
          </a:r>
        </a:p>
      </dgm:t>
    </dgm:pt>
    <dgm:pt modelId="{9B4C4AF6-BBB9-49D8-8B52-FA3AF829C43A}" type="parTrans" cxnId="{4610549A-7610-4112-91FB-7BD04285083C}">
      <dgm:prSet/>
      <dgm:spPr/>
      <dgm:t>
        <a:bodyPr/>
        <a:lstStyle/>
        <a:p>
          <a:endParaRPr lang="pl-PL"/>
        </a:p>
      </dgm:t>
    </dgm:pt>
    <dgm:pt modelId="{E59972F6-219D-4258-8424-9847BC1C351E}" type="sibTrans" cxnId="{4610549A-7610-4112-91FB-7BD04285083C}">
      <dgm:prSet/>
      <dgm:spPr/>
      <dgm:t>
        <a:bodyPr/>
        <a:lstStyle/>
        <a:p>
          <a:endParaRPr lang="pl-PL"/>
        </a:p>
      </dgm:t>
    </dgm:pt>
    <dgm:pt modelId="{86C10989-A680-402E-8739-DFD61AC4FADC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1"/>
            <a:t>Uniknięcia zagrożeń</a:t>
          </a:r>
        </a:p>
      </dgm:t>
    </dgm:pt>
    <dgm:pt modelId="{1B1D72C5-622C-4D4D-AF7E-020B75408873}" type="parTrans" cxnId="{3BC2A80C-B58E-4739-A752-1D023F0E4168}">
      <dgm:prSet/>
      <dgm:spPr/>
      <dgm:t>
        <a:bodyPr/>
        <a:lstStyle/>
        <a:p>
          <a:endParaRPr lang="pl-PL"/>
        </a:p>
      </dgm:t>
    </dgm:pt>
    <dgm:pt modelId="{A600B87E-D415-4FEB-8041-429CEE86B323}" type="sibTrans" cxnId="{3BC2A80C-B58E-4739-A752-1D023F0E4168}">
      <dgm:prSet/>
      <dgm:spPr/>
      <dgm:t>
        <a:bodyPr/>
        <a:lstStyle/>
        <a:p>
          <a:endParaRPr lang="pl-PL"/>
        </a:p>
      </dgm:t>
    </dgm:pt>
    <dgm:pt modelId="{35964730-CF54-4B61-9555-552882EDEB8D}" type="pres">
      <dgm:prSet presAssocID="{6B0E6BE4-5CC7-44BF-B658-3A54BEB16E76}" presName="compositeShape" presStyleCnt="0">
        <dgm:presLayoutVars>
          <dgm:dir/>
          <dgm:resizeHandles/>
        </dgm:presLayoutVars>
      </dgm:prSet>
      <dgm:spPr/>
    </dgm:pt>
    <dgm:pt modelId="{1B46BD84-ED58-4391-B1C3-F558A596C584}" type="pres">
      <dgm:prSet presAssocID="{6B0E6BE4-5CC7-44BF-B658-3A54BEB16E76}" presName="pyramid" presStyleLbl="node1" presStyleIdx="0" presStyleCnt="1" custLinFactNeighborX="-68054"/>
      <dgm:spPr>
        <a:solidFill>
          <a:srgbClr val="0070C0"/>
        </a:solidFill>
      </dgm:spPr>
    </dgm:pt>
    <dgm:pt modelId="{CBFDC0A8-AFEE-4979-A74A-14343BA89E4E}" type="pres">
      <dgm:prSet presAssocID="{6B0E6BE4-5CC7-44BF-B658-3A54BEB16E76}" presName="theList" presStyleCnt="0"/>
      <dgm:spPr/>
    </dgm:pt>
    <dgm:pt modelId="{D65482FA-0827-40B3-BA93-2D950B0A963F}" type="pres">
      <dgm:prSet presAssocID="{3046736F-735F-42C7-B0E4-73B45A81D726}" presName="aNode" presStyleLbl="fgAcc1" presStyleIdx="0" presStyleCnt="3">
        <dgm:presLayoutVars>
          <dgm:bulletEnabled val="1"/>
        </dgm:presLayoutVars>
      </dgm:prSet>
      <dgm:spPr/>
    </dgm:pt>
    <dgm:pt modelId="{D785E7E1-4270-470B-A27B-DD34F588B2E0}" type="pres">
      <dgm:prSet presAssocID="{3046736F-735F-42C7-B0E4-73B45A81D726}" presName="aSpace" presStyleCnt="0"/>
      <dgm:spPr/>
    </dgm:pt>
    <dgm:pt modelId="{9AED41C1-D556-4AA9-A0EC-AE390AE2A281}" type="pres">
      <dgm:prSet presAssocID="{BEF70303-3072-481E-BDD8-ED935A3EFEB6}" presName="aNode" presStyleLbl="fgAcc1" presStyleIdx="1" presStyleCnt="3">
        <dgm:presLayoutVars>
          <dgm:bulletEnabled val="1"/>
        </dgm:presLayoutVars>
      </dgm:prSet>
      <dgm:spPr/>
    </dgm:pt>
    <dgm:pt modelId="{3484DD1C-1B76-42CC-A06D-5583C98D8A16}" type="pres">
      <dgm:prSet presAssocID="{BEF70303-3072-481E-BDD8-ED935A3EFEB6}" presName="aSpace" presStyleCnt="0"/>
      <dgm:spPr/>
    </dgm:pt>
    <dgm:pt modelId="{BF4794FF-6CD6-48B5-A276-76E3836FC1DD}" type="pres">
      <dgm:prSet presAssocID="{86C10989-A680-402E-8739-DFD61AC4FADC}" presName="aNode" presStyleLbl="fgAcc1" presStyleIdx="2" presStyleCnt="3">
        <dgm:presLayoutVars>
          <dgm:bulletEnabled val="1"/>
        </dgm:presLayoutVars>
      </dgm:prSet>
      <dgm:spPr/>
    </dgm:pt>
    <dgm:pt modelId="{FEFF2DF4-AC95-4DAB-8098-2E4821418A87}" type="pres">
      <dgm:prSet presAssocID="{86C10989-A680-402E-8739-DFD61AC4FADC}" presName="aSpace" presStyleCnt="0"/>
      <dgm:spPr/>
    </dgm:pt>
  </dgm:ptLst>
  <dgm:cxnLst>
    <dgm:cxn modelId="{3BC2A80C-B58E-4739-A752-1D023F0E4168}" srcId="{6B0E6BE4-5CC7-44BF-B658-3A54BEB16E76}" destId="{86C10989-A680-402E-8739-DFD61AC4FADC}" srcOrd="2" destOrd="0" parTransId="{1B1D72C5-622C-4D4D-AF7E-020B75408873}" sibTransId="{A600B87E-D415-4FEB-8041-429CEE86B323}"/>
    <dgm:cxn modelId="{4AD4ED35-AB6D-46E8-8A27-2F58EDCEE004}" type="presOf" srcId="{6B0E6BE4-5CC7-44BF-B658-3A54BEB16E76}" destId="{35964730-CF54-4B61-9555-552882EDEB8D}" srcOrd="0" destOrd="0" presId="urn:microsoft.com/office/officeart/2005/8/layout/pyramid2"/>
    <dgm:cxn modelId="{C5FCAB36-EC16-4017-BD89-5DAC249F6EAC}" type="presOf" srcId="{86C10989-A680-402E-8739-DFD61AC4FADC}" destId="{BF4794FF-6CD6-48B5-A276-76E3836FC1DD}" srcOrd="0" destOrd="0" presId="urn:microsoft.com/office/officeart/2005/8/layout/pyramid2"/>
    <dgm:cxn modelId="{17ECD843-E44A-41E2-B636-46CEBCC22168}" type="presOf" srcId="{BEF70303-3072-481E-BDD8-ED935A3EFEB6}" destId="{9AED41C1-D556-4AA9-A0EC-AE390AE2A281}" srcOrd="0" destOrd="0" presId="urn:microsoft.com/office/officeart/2005/8/layout/pyramid2"/>
    <dgm:cxn modelId="{C771998F-AEC6-4A55-81EF-29E4A7593BB6}" type="presOf" srcId="{3046736F-735F-42C7-B0E4-73B45A81D726}" destId="{D65482FA-0827-40B3-BA93-2D950B0A963F}" srcOrd="0" destOrd="0" presId="urn:microsoft.com/office/officeart/2005/8/layout/pyramid2"/>
    <dgm:cxn modelId="{4610549A-7610-4112-91FB-7BD04285083C}" srcId="{6B0E6BE4-5CC7-44BF-B658-3A54BEB16E76}" destId="{BEF70303-3072-481E-BDD8-ED935A3EFEB6}" srcOrd="1" destOrd="0" parTransId="{9B4C4AF6-BBB9-49D8-8B52-FA3AF829C43A}" sibTransId="{E59972F6-219D-4258-8424-9847BC1C351E}"/>
    <dgm:cxn modelId="{A81839A2-B31C-4A6E-8415-794B1B37B592}" srcId="{6B0E6BE4-5CC7-44BF-B658-3A54BEB16E76}" destId="{3046736F-735F-42C7-B0E4-73B45A81D726}" srcOrd="0" destOrd="0" parTransId="{ADD1CA90-4B74-4F45-A9CC-269BC866F2B3}" sibTransId="{82C0AA26-4AAB-4D08-A2DE-AE810CCCC9A5}"/>
    <dgm:cxn modelId="{07DAD97F-6FE8-41A8-9C6C-B7B41154EB3E}" type="presParOf" srcId="{35964730-CF54-4B61-9555-552882EDEB8D}" destId="{1B46BD84-ED58-4391-B1C3-F558A596C584}" srcOrd="0" destOrd="0" presId="urn:microsoft.com/office/officeart/2005/8/layout/pyramid2"/>
    <dgm:cxn modelId="{82C764B0-5873-4933-A87D-6183875712E9}" type="presParOf" srcId="{35964730-CF54-4B61-9555-552882EDEB8D}" destId="{CBFDC0A8-AFEE-4979-A74A-14343BA89E4E}" srcOrd="1" destOrd="0" presId="urn:microsoft.com/office/officeart/2005/8/layout/pyramid2"/>
    <dgm:cxn modelId="{E13AE91D-6AA4-43A5-8990-BB96153741C8}" type="presParOf" srcId="{CBFDC0A8-AFEE-4979-A74A-14343BA89E4E}" destId="{D65482FA-0827-40B3-BA93-2D950B0A963F}" srcOrd="0" destOrd="0" presId="urn:microsoft.com/office/officeart/2005/8/layout/pyramid2"/>
    <dgm:cxn modelId="{76AC660D-6D72-4EFC-923C-9C1A07C05D85}" type="presParOf" srcId="{CBFDC0A8-AFEE-4979-A74A-14343BA89E4E}" destId="{D785E7E1-4270-470B-A27B-DD34F588B2E0}" srcOrd="1" destOrd="0" presId="urn:microsoft.com/office/officeart/2005/8/layout/pyramid2"/>
    <dgm:cxn modelId="{1F4E94E0-C15E-421C-B4AF-989D8A963A85}" type="presParOf" srcId="{CBFDC0A8-AFEE-4979-A74A-14343BA89E4E}" destId="{9AED41C1-D556-4AA9-A0EC-AE390AE2A281}" srcOrd="2" destOrd="0" presId="urn:microsoft.com/office/officeart/2005/8/layout/pyramid2"/>
    <dgm:cxn modelId="{A2A3C582-1BDC-4166-BD09-7650CC2548AA}" type="presParOf" srcId="{CBFDC0A8-AFEE-4979-A74A-14343BA89E4E}" destId="{3484DD1C-1B76-42CC-A06D-5583C98D8A16}" srcOrd="3" destOrd="0" presId="urn:microsoft.com/office/officeart/2005/8/layout/pyramid2"/>
    <dgm:cxn modelId="{C490AF5B-EFB7-46B8-A20C-5277D61B8DD2}" type="presParOf" srcId="{CBFDC0A8-AFEE-4979-A74A-14343BA89E4E}" destId="{BF4794FF-6CD6-48B5-A276-76E3836FC1DD}" srcOrd="4" destOrd="0" presId="urn:microsoft.com/office/officeart/2005/8/layout/pyramid2"/>
    <dgm:cxn modelId="{468C27A2-85F5-43C5-ACD9-77A921CB6834}" type="presParOf" srcId="{CBFDC0A8-AFEE-4979-A74A-14343BA89E4E}" destId="{FEFF2DF4-AC95-4DAB-8098-2E4821418A8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2202D-C687-4C88-8692-EE1956113984}">
      <dsp:nvSpPr>
        <dsp:cNvPr id="0" name=""/>
        <dsp:cNvSpPr/>
      </dsp:nvSpPr>
      <dsp:spPr>
        <a:xfrm>
          <a:off x="3995926" y="1676236"/>
          <a:ext cx="2485025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Łączny poziom kosztów obciążających CPO sektora bankowego w 2022: </a:t>
          </a:r>
          <a:r>
            <a:rPr lang="pl-PL" sz="1300" b="1" kern="1200" dirty="0"/>
            <a:t>73,89 mld zł</a:t>
          </a:r>
        </a:p>
      </dsp:txBody>
      <dsp:txXfrm>
        <a:off x="4023196" y="1703506"/>
        <a:ext cx="2430485" cy="876510"/>
      </dsp:txXfrm>
    </dsp:sp>
    <dsp:sp modelId="{7EE5D816-F8A1-463B-9226-148B657F5358}">
      <dsp:nvSpPr>
        <dsp:cNvPr id="0" name=""/>
        <dsp:cNvSpPr/>
      </dsp:nvSpPr>
      <dsp:spPr>
        <a:xfrm>
          <a:off x="2515115" y="2607287"/>
          <a:ext cx="2723323" cy="372420"/>
        </a:xfrm>
        <a:custGeom>
          <a:avLst/>
          <a:gdLst/>
          <a:ahLst/>
          <a:cxnLst/>
          <a:rect l="0" t="0" r="0" b="0"/>
          <a:pathLst>
            <a:path>
              <a:moveTo>
                <a:pt x="2723323" y="0"/>
              </a:moveTo>
              <a:lnTo>
                <a:pt x="2723323" y="186210"/>
              </a:lnTo>
              <a:lnTo>
                <a:pt x="0" y="186210"/>
              </a:lnTo>
              <a:lnTo>
                <a:pt x="0" y="3724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F071C-257B-4CC8-8408-7B6F850BB15E}">
      <dsp:nvSpPr>
        <dsp:cNvPr id="0" name=""/>
        <dsp:cNvSpPr/>
      </dsp:nvSpPr>
      <dsp:spPr>
        <a:xfrm>
          <a:off x="1816827" y="2979707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Koszty wewnętrzne 2022: </a:t>
          </a:r>
          <a:r>
            <a:rPr lang="pl-PL" sz="1300" b="1" kern="1200" dirty="0"/>
            <a:t>42,43 mld zł </a:t>
          </a:r>
          <a:r>
            <a:rPr lang="pl-PL" sz="1300" kern="1200" dirty="0"/>
            <a:t>(61%)</a:t>
          </a:r>
        </a:p>
      </dsp:txBody>
      <dsp:txXfrm>
        <a:off x="1844097" y="3006977"/>
        <a:ext cx="1342036" cy="876510"/>
      </dsp:txXfrm>
    </dsp:sp>
    <dsp:sp modelId="{2ADAAB36-CD0F-4C0F-BF33-0B68CF61CACE}">
      <dsp:nvSpPr>
        <dsp:cNvPr id="0" name=""/>
        <dsp:cNvSpPr/>
      </dsp:nvSpPr>
      <dsp:spPr>
        <a:xfrm>
          <a:off x="699566" y="3910758"/>
          <a:ext cx="1815548" cy="372420"/>
        </a:xfrm>
        <a:custGeom>
          <a:avLst/>
          <a:gdLst/>
          <a:ahLst/>
          <a:cxnLst/>
          <a:rect l="0" t="0" r="0" b="0"/>
          <a:pathLst>
            <a:path>
              <a:moveTo>
                <a:pt x="1815548" y="0"/>
              </a:moveTo>
              <a:lnTo>
                <a:pt x="1815548" y="186210"/>
              </a:lnTo>
              <a:lnTo>
                <a:pt x="0" y="186210"/>
              </a:lnTo>
              <a:lnTo>
                <a:pt x="0" y="3724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6A07-1815-418F-B637-2A920A7BEFF8}">
      <dsp:nvSpPr>
        <dsp:cNvPr id="0" name=""/>
        <dsp:cNvSpPr/>
      </dsp:nvSpPr>
      <dsp:spPr>
        <a:xfrm>
          <a:off x="1278" y="4283178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Koszty ryzyka (z wyłączeniem CHF): ok. </a:t>
          </a:r>
          <a:r>
            <a:rPr lang="pl-PL" sz="1300" b="1" kern="1200" dirty="0"/>
            <a:t>10,13 mld zł</a:t>
          </a:r>
          <a:endParaRPr lang="pl-PL" sz="1300" kern="1200" dirty="0"/>
        </a:p>
      </dsp:txBody>
      <dsp:txXfrm>
        <a:off x="28548" y="4310448"/>
        <a:ext cx="1342036" cy="876510"/>
      </dsp:txXfrm>
    </dsp:sp>
    <dsp:sp modelId="{A48F1734-7E36-48D6-84E0-DB7E1E3BF62D}">
      <dsp:nvSpPr>
        <dsp:cNvPr id="0" name=""/>
        <dsp:cNvSpPr/>
      </dsp:nvSpPr>
      <dsp:spPr>
        <a:xfrm>
          <a:off x="2469395" y="3910758"/>
          <a:ext cx="91440" cy="37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7EBCF-C433-4ECA-9BB7-16F4FA43F51C}">
      <dsp:nvSpPr>
        <dsp:cNvPr id="0" name=""/>
        <dsp:cNvSpPr/>
      </dsp:nvSpPr>
      <dsp:spPr>
        <a:xfrm>
          <a:off x="1816827" y="4283178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Pozostałe koszty działania w 2022: </a:t>
          </a:r>
          <a:r>
            <a:rPr lang="pl-PL" sz="1300" b="1" kern="1200" dirty="0"/>
            <a:t>27,74 mld zł</a:t>
          </a:r>
        </a:p>
      </dsp:txBody>
      <dsp:txXfrm>
        <a:off x="1844097" y="4310448"/>
        <a:ext cx="1342036" cy="876510"/>
      </dsp:txXfrm>
    </dsp:sp>
    <dsp:sp modelId="{9C1A46D9-A6F9-44A0-A604-1E1E297039E6}">
      <dsp:nvSpPr>
        <dsp:cNvPr id="0" name=""/>
        <dsp:cNvSpPr/>
      </dsp:nvSpPr>
      <dsp:spPr>
        <a:xfrm>
          <a:off x="2515115" y="3910758"/>
          <a:ext cx="1815548" cy="37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10"/>
              </a:lnTo>
              <a:lnTo>
                <a:pt x="1815548" y="186210"/>
              </a:lnTo>
              <a:lnTo>
                <a:pt x="1815548" y="3724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96B82-5558-4D01-A63B-F2488FF8F86E}">
      <dsp:nvSpPr>
        <dsp:cNvPr id="0" name=""/>
        <dsp:cNvSpPr/>
      </dsp:nvSpPr>
      <dsp:spPr>
        <a:xfrm>
          <a:off x="3632376" y="4283178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Amortyzacja 2022: </a:t>
          </a:r>
          <a:r>
            <a:rPr lang="pl-PL" sz="1300" b="1" kern="1200" dirty="0"/>
            <a:t>4,56 mld zł</a:t>
          </a:r>
        </a:p>
      </dsp:txBody>
      <dsp:txXfrm>
        <a:off x="3659646" y="4310448"/>
        <a:ext cx="1342036" cy="876510"/>
      </dsp:txXfrm>
    </dsp:sp>
    <dsp:sp modelId="{723F9E90-DABE-4D10-A84C-797F0758CE52}">
      <dsp:nvSpPr>
        <dsp:cNvPr id="0" name=""/>
        <dsp:cNvSpPr/>
      </dsp:nvSpPr>
      <dsp:spPr>
        <a:xfrm>
          <a:off x="5238439" y="2607287"/>
          <a:ext cx="2723323" cy="37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10"/>
              </a:lnTo>
              <a:lnTo>
                <a:pt x="2723323" y="186210"/>
              </a:lnTo>
              <a:lnTo>
                <a:pt x="2723323" y="3724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9F851-6013-4CC0-9A9D-1AC80489D1CC}">
      <dsp:nvSpPr>
        <dsp:cNvPr id="0" name=""/>
        <dsp:cNvSpPr/>
      </dsp:nvSpPr>
      <dsp:spPr>
        <a:xfrm>
          <a:off x="7263474" y="2979707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Koszty zewnętrzne 2022: </a:t>
          </a:r>
          <a:r>
            <a:rPr lang="pl-PL" sz="1300" b="1" kern="1200" dirty="0"/>
            <a:t>31,46 mld zł</a:t>
          </a:r>
          <a:r>
            <a:rPr lang="pl-PL" sz="1300" kern="1200" dirty="0"/>
            <a:t> </a:t>
          </a:r>
          <a:r>
            <a:rPr lang="pl-PL" sz="1300" b="1" kern="1200" dirty="0">
              <a:solidFill>
                <a:srgbClr val="FF0000"/>
              </a:solidFill>
            </a:rPr>
            <a:t>(39%)</a:t>
          </a:r>
        </a:p>
      </dsp:txBody>
      <dsp:txXfrm>
        <a:off x="7290744" y="3006977"/>
        <a:ext cx="1342036" cy="876510"/>
      </dsp:txXfrm>
    </dsp:sp>
    <dsp:sp modelId="{30CEE053-09B9-45D1-903A-12191F862FB6}">
      <dsp:nvSpPr>
        <dsp:cNvPr id="0" name=""/>
        <dsp:cNvSpPr/>
      </dsp:nvSpPr>
      <dsp:spPr>
        <a:xfrm>
          <a:off x="6146213" y="3910758"/>
          <a:ext cx="1815548" cy="372420"/>
        </a:xfrm>
        <a:custGeom>
          <a:avLst/>
          <a:gdLst/>
          <a:ahLst/>
          <a:cxnLst/>
          <a:rect l="0" t="0" r="0" b="0"/>
          <a:pathLst>
            <a:path>
              <a:moveTo>
                <a:pt x="1815548" y="0"/>
              </a:moveTo>
              <a:lnTo>
                <a:pt x="1815548" y="186210"/>
              </a:lnTo>
              <a:lnTo>
                <a:pt x="0" y="186210"/>
              </a:lnTo>
              <a:lnTo>
                <a:pt x="0" y="3724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41D56-BDB2-459D-B8B7-1CF3CBEA149F}">
      <dsp:nvSpPr>
        <dsp:cNvPr id="0" name=""/>
        <dsp:cNvSpPr/>
      </dsp:nvSpPr>
      <dsp:spPr>
        <a:xfrm>
          <a:off x="5447925" y="4283178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Koszty rezerw CHF: ok. </a:t>
          </a:r>
          <a:r>
            <a:rPr lang="pl-PL" sz="1300" b="1" kern="1200" dirty="0"/>
            <a:t>7 mld zł</a:t>
          </a:r>
        </a:p>
      </dsp:txBody>
      <dsp:txXfrm>
        <a:off x="5475195" y="4310448"/>
        <a:ext cx="1342036" cy="876510"/>
      </dsp:txXfrm>
    </dsp:sp>
    <dsp:sp modelId="{58DFE09E-C04C-4B45-B842-6D75C2AE64C2}">
      <dsp:nvSpPr>
        <dsp:cNvPr id="0" name=""/>
        <dsp:cNvSpPr/>
      </dsp:nvSpPr>
      <dsp:spPr>
        <a:xfrm>
          <a:off x="7916042" y="3910758"/>
          <a:ext cx="91440" cy="37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02AF1-C4E1-4505-86EB-B0AF3B1BA008}">
      <dsp:nvSpPr>
        <dsp:cNvPr id="0" name=""/>
        <dsp:cNvSpPr/>
      </dsp:nvSpPr>
      <dsp:spPr>
        <a:xfrm>
          <a:off x="7263474" y="4283178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Podatek bankowy, BFG, SOBK, FWK w 2022: </a:t>
          </a:r>
          <a:r>
            <a:rPr lang="pl-PL" sz="1300" b="1" kern="1200" dirty="0"/>
            <a:t>11,56 mld zł</a:t>
          </a:r>
        </a:p>
      </dsp:txBody>
      <dsp:txXfrm>
        <a:off x="7290744" y="4310448"/>
        <a:ext cx="1342036" cy="876510"/>
      </dsp:txXfrm>
    </dsp:sp>
    <dsp:sp modelId="{E2212164-3BEF-451A-98EF-051D816830B7}">
      <dsp:nvSpPr>
        <dsp:cNvPr id="0" name=""/>
        <dsp:cNvSpPr/>
      </dsp:nvSpPr>
      <dsp:spPr>
        <a:xfrm>
          <a:off x="7961762" y="3910758"/>
          <a:ext cx="1815548" cy="37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10"/>
              </a:lnTo>
              <a:lnTo>
                <a:pt x="1815548" y="186210"/>
              </a:lnTo>
              <a:lnTo>
                <a:pt x="1815548" y="3724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8A609-67FF-4D6C-A6AA-25ABC4157944}">
      <dsp:nvSpPr>
        <dsp:cNvPr id="0" name=""/>
        <dsp:cNvSpPr/>
      </dsp:nvSpPr>
      <dsp:spPr>
        <a:xfrm>
          <a:off x="9079023" y="4283178"/>
          <a:ext cx="1396576" cy="9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Wakacje kredytowe - rezerwy: </a:t>
          </a:r>
          <a:r>
            <a:rPr lang="pl-PL" sz="1300" b="1" kern="1200" dirty="0"/>
            <a:t>12,9 mld zł</a:t>
          </a:r>
        </a:p>
      </dsp:txBody>
      <dsp:txXfrm>
        <a:off x="9106293" y="4310448"/>
        <a:ext cx="1342036" cy="876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6BD84-ED58-4391-B1C3-F558A596C584}">
      <dsp:nvSpPr>
        <dsp:cNvPr id="0" name=""/>
        <dsp:cNvSpPr/>
      </dsp:nvSpPr>
      <dsp:spPr>
        <a:xfrm>
          <a:off x="0" y="0"/>
          <a:ext cx="4032448" cy="4032448"/>
        </a:xfrm>
        <a:prstGeom prst="triangl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82FA-0827-40B3-BA93-2D950B0A963F}">
      <dsp:nvSpPr>
        <dsp:cNvPr id="0" name=""/>
        <dsp:cNvSpPr/>
      </dsp:nvSpPr>
      <dsp:spPr>
        <a:xfrm>
          <a:off x="2603534" y="405410"/>
          <a:ext cx="2621091" cy="954556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Wykorzystania szans</a:t>
          </a:r>
        </a:p>
      </dsp:txBody>
      <dsp:txXfrm>
        <a:off x="2650132" y="452008"/>
        <a:ext cx="2527895" cy="861360"/>
      </dsp:txXfrm>
    </dsp:sp>
    <dsp:sp modelId="{9AED41C1-D556-4AA9-A0EC-AE390AE2A281}">
      <dsp:nvSpPr>
        <dsp:cNvPr id="0" name=""/>
        <dsp:cNvSpPr/>
      </dsp:nvSpPr>
      <dsp:spPr>
        <a:xfrm>
          <a:off x="2603534" y="1479286"/>
          <a:ext cx="2621091" cy="954556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Sprostania wyzwaniom</a:t>
          </a:r>
        </a:p>
      </dsp:txBody>
      <dsp:txXfrm>
        <a:off x="2650132" y="1525884"/>
        <a:ext cx="2527895" cy="861360"/>
      </dsp:txXfrm>
    </dsp:sp>
    <dsp:sp modelId="{BF4794FF-6CD6-48B5-A276-76E3836FC1DD}">
      <dsp:nvSpPr>
        <dsp:cNvPr id="0" name=""/>
        <dsp:cNvSpPr/>
      </dsp:nvSpPr>
      <dsp:spPr>
        <a:xfrm>
          <a:off x="2603534" y="2553161"/>
          <a:ext cx="2621091" cy="954556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Uniknięcia zagrożeń</a:t>
          </a:r>
        </a:p>
      </dsp:txBody>
      <dsp:txXfrm>
        <a:off x="2650132" y="2599759"/>
        <a:ext cx="2527895" cy="86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0.44149</cdr:x>
      <cdr:y>0.40958</cdr:y>
    </cdr:from>
    <cdr:to>
      <cdr:x>0.59604</cdr:x>
      <cdr:y>0.56433</cdr:y>
    </cdr:to>
    <cdr:sp macro="" textlink="">
      <cdr:nvSpPr>
        <cdr:cNvPr id="2" name="Strzałka: w dół 1">
          <a:extLst xmlns:a="http://schemas.openxmlformats.org/drawingml/2006/main">
            <a:ext uri="{FF2B5EF4-FFF2-40B4-BE49-F238E27FC236}">
              <a16:creationId xmlns:a16="http://schemas.microsoft.com/office/drawing/2014/main" id="{B71F2563-5D9F-606C-8E89-AAD233FA7DB4}"/>
            </a:ext>
          </a:extLst>
        </cdr:cNvPr>
        <cdr:cNvSpPr/>
      </cdr:nvSpPr>
      <cdr:spPr>
        <a:xfrm xmlns:a="http://schemas.openxmlformats.org/drawingml/2006/main">
          <a:off x="3946462" y="1709954"/>
          <a:ext cx="1381539" cy="646044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0.81017</cdr:x>
      <cdr:y>0.15016</cdr:y>
    </cdr:from>
    <cdr:to>
      <cdr:x>0.95714</cdr:x>
      <cdr:y>0.56178</cdr:y>
    </cdr:to>
    <cdr:cxnSp macro="">
      <cdr:nvCxnSpPr>
        <cdr:cNvPr id="2" name="Łącznik prosty ze strzałką 1">
          <a:extLst xmlns:a="http://schemas.openxmlformats.org/drawingml/2006/main">
            <a:ext uri="{FF2B5EF4-FFF2-40B4-BE49-F238E27FC236}">
              <a16:creationId xmlns:a16="http://schemas.microsoft.com/office/drawing/2014/main" id="{3E6AAD1A-7C64-3345-C752-6E2E092CE49A}"/>
            </a:ext>
          </a:extLst>
        </cdr:cNvPr>
        <cdr:cNvCxnSpPr/>
      </cdr:nvCxnSpPr>
      <cdr:spPr>
        <a:xfrm xmlns:a="http://schemas.openxmlformats.org/drawingml/2006/main">
          <a:off x="5345079" y="744144"/>
          <a:ext cx="969657" cy="20398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206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3699-A7D3-9E44-92F0-CF0BBF44F85D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A9932-ACF7-1A4D-966F-A22717B236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41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94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94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03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938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689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423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800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195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0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314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1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636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937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084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230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39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605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88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22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215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58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19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0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92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547C3-F663-41A6-9D56-1295BEFBD9B9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31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547C3-F663-41A6-9D56-1295BEFBD9B9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36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48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A9932-ACF7-1A4D-966F-A22717B236D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47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1EFAF-B87D-0845-9545-C777E59A0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39C1A5-7BD5-DE46-A9ED-46F7991DF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01E0F6-F7F3-EB49-94D3-8E9DA28C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8CC697-F562-6C42-B07C-0CBA7119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1B37F8-A399-D84D-A05D-1282C5CD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96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B0A18-9202-AA46-8FF1-8761BD2B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A1E804-DED3-5747-AB36-C27D4C403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FA01E3-F2F3-4A47-85F4-2204B94E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2AF8BD-352E-2444-9467-5F25FACA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5ABBB7-EDF6-B342-A023-A86F7758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45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749036-AEB0-8C4A-82DF-6FE3BA2AA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BF5A43-6E65-A541-81E4-31CBC7CBE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8E1A80-960D-8944-A3CF-9FCB3E64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3F15C0-CA61-944D-982D-86C43FEA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29C646-3D48-604E-8335-253C460F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3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3B68D-5023-4A47-99AC-EF59F616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72E10A-6B78-334D-9BBD-2EBBCE16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A589B-8461-A74E-8A76-3CEFF13A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6772D2-FFC7-EB48-94C7-9231E294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659C0-D443-B54D-86F5-0C537848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62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FB7AEF-F47F-9D4A-A143-D71DC4D3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C4E74C-154A-C24A-B8D7-51A17680B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AF4566-E1E5-6246-8A05-2EC60665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00F6FF-9CC6-7448-9441-F1DA45D7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8DDE28-1982-1C49-B3F6-3C46515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2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6DA0E-6918-DA4C-951C-8BC75BD1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C7ECB5-4791-B04C-8584-44A914C46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45E3B0-F62A-7348-8443-CB738834B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A46589-BE96-DA4A-BFCB-BE0D9E0B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F9E399-28C6-6E40-9696-8E01A2A6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51E99E-F785-8346-ADE8-D52BE9E4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70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89357-48A3-664A-A0CA-DF7E9DD0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4FC34C-3245-2F49-895B-730F0513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D9C18F-4CDA-1648-B19B-CC5E36CC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B968722-00D8-8E4B-9985-DA5C5957D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ED61FD6-051F-7944-B3BE-C25A6FDCD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C125008-2F55-DA48-BC71-A054FB2E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6B57CAE-1B6C-0B4C-BF9F-8376B4D7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95EA9C8-E5B6-6948-985B-ADBF9C57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00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9FE76-8095-E44D-94D9-FFD170DD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679798-4331-D741-86BC-38E697E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F84BC33-5943-3743-84FD-8656518C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825189-5636-A845-B5DF-42E973DE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35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302BFD7-C891-A94F-B125-D9FE178F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19BD6A5-86FF-E449-B896-F7BA9FDB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7711D0-9B82-1940-BBDB-E97AEA63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2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B2D93-EB0B-1843-AC00-8F70CDCE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3B83AD-2C38-BA41-8A05-C706BD4A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B79990-3EDB-3945-82DA-1FB274FFF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ADE3B6-A7C7-A947-981F-15B25710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76B17E-86BB-334E-86DA-F9AB5DF6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701AF8-80F4-E843-8C6D-B8653408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7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C402C-053A-F24D-848F-01A4C484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0933AA5-0350-E74E-A7AD-FAA2DF5DE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87AADF-0709-1243-B97F-775942DFD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F66306-42E2-2444-A847-95D1CAFD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F69829-928E-A540-BBB7-F5BD36AB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97E410-48E8-A844-A21F-5D426CA6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86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E042AB9-FD4C-4E41-9FDA-06FB24A3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26290B-6334-C848-ABEB-B1707462A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4ED8F8-BC14-7C46-BBE5-82462A9CB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217E-7462-9A48-8F13-04C132166D54}" type="datetimeFigureOut">
              <a:rPr lang="pl-PL" smtClean="0"/>
              <a:t>28.09.2023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215A93-09D6-F247-AEAD-1A35E42FA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39874C-97E5-8649-AEEA-CE64B3D2A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644B-EF03-E943-84C3-5F8A58C2E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7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komputer, ciemny&#10;&#10;Opis wygenerowany automatycznie">
            <a:extLst>
              <a:ext uri="{FF2B5EF4-FFF2-40B4-BE49-F238E27FC236}">
                <a16:creationId xmlns:a16="http://schemas.microsoft.com/office/drawing/2014/main" id="{1999B00F-6488-274C-B26A-5D6A8AF1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8"/>
            <a:ext cx="12192000" cy="6860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617A3D-B063-4C43-B30F-056B46E6F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9205"/>
            <a:ext cx="9144000" cy="1074197"/>
          </a:xfrm>
        </p:spPr>
        <p:txBody>
          <a:bodyPr>
            <a:noAutofit/>
          </a:bodyPr>
          <a:lstStyle/>
          <a:p>
            <a:r>
              <a:rPr lang="pl-PL" sz="2400" b="0" i="0" u="none" strike="noStrike" baseline="0" dirty="0">
                <a:solidFill>
                  <a:srgbClr val="FFFFFF"/>
                </a:solidFill>
                <a:latin typeface="+mn-lt"/>
              </a:rPr>
              <a:t>POLSKA GOSPODARKA I NAUKA WOBEC WYZWAŃ, ZAGROŻEŃ I SZANS</a:t>
            </a:r>
            <a:endParaRPr lang="pl-PL" sz="2400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BB873E-94DA-8741-82C0-532D654C9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0552"/>
            <a:ext cx="9144000" cy="1521860"/>
          </a:xfrm>
        </p:spPr>
        <p:txBody>
          <a:bodyPr>
            <a:noAutofit/>
          </a:bodyPr>
          <a:lstStyle/>
          <a:p>
            <a:r>
              <a:rPr lang="pl-PL" sz="1800" i="0" u="none" strike="noStrike" baseline="0" dirty="0">
                <a:solidFill>
                  <a:schemeClr val="bg1"/>
                </a:solidFill>
              </a:rPr>
              <a:t>Inauguracja Roku Akademickiego 2023-2024</a:t>
            </a:r>
          </a:p>
          <a:p>
            <a:r>
              <a:rPr lang="pl-PL" sz="1800" i="0" u="none" strike="noStrike" baseline="0" dirty="0">
                <a:solidFill>
                  <a:schemeClr val="bg1"/>
                </a:solidFill>
              </a:rPr>
              <a:t> Wrocław, 01.10.2023 r. </a:t>
            </a:r>
            <a:endParaRPr lang="pl-PL" sz="1600" i="1" dirty="0">
              <a:solidFill>
                <a:schemeClr val="bg1"/>
              </a:solidFill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5D536D20-276C-C5DA-C2C7-19E6B3466503}"/>
              </a:ext>
            </a:extLst>
          </p:cNvPr>
          <p:cNvSpPr txBox="1">
            <a:spLocks/>
          </p:cNvSpPr>
          <p:nvPr/>
        </p:nvSpPr>
        <p:spPr>
          <a:xfrm>
            <a:off x="1524000" y="4332303"/>
            <a:ext cx="9144000" cy="265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 dr h.c. SGH Krzysztof Pietraszkiewicz</a:t>
            </a:r>
          </a:p>
          <a:p>
            <a:endParaRPr lang="pl-PL" sz="16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pl-PL" sz="1600" b="1" i="1" dirty="0">
                <a:solidFill>
                  <a:schemeClr val="bg1"/>
                </a:solidFill>
                <a:latin typeface="Myriad Pro Light" panose="020B0403030403020204" pitchFamily="34" charset="0"/>
              </a:rPr>
              <a:t>W prezentacji wykorzystano opracowania Zespołu Badań i Analiz ZBP oraz PAB WIB realizowane pod kierunkiem dra Andrzeja Banasiaka </a:t>
            </a:r>
            <a:endParaRPr lang="pl-PL" sz="1600" b="1" i="1" dirty="0">
              <a:solidFill>
                <a:prstClr val="white"/>
              </a:solidFill>
              <a:latin typeface="Myriad Pro Light" panose="020B0403030403020204" pitchFamily="34" charset="0"/>
            </a:endParaRPr>
          </a:p>
          <a:p>
            <a:endParaRPr lang="pl-PL" sz="18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10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rezultacie dynamicznego rozwoju polskiej gospodarki w latach 2013-2022 możliwe było zwiększenie jej udziału w PKB UE-27 z poziomu 3,4% do 4,1%</a:t>
            </a:r>
            <a:endParaRPr lang="pl-PL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własne, dane Eurostat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B06758D-1968-E318-FD00-00FCB06E840E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C64EF32-866B-1543-8BE3-5665A12AF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230196"/>
              </p:ext>
            </p:extLst>
          </p:nvPr>
        </p:nvGraphicFramePr>
        <p:xfrm>
          <a:off x="1440874" y="1191490"/>
          <a:ext cx="8167254" cy="476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14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58F70F-5560-A84E-99F4-CD6FBCCD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436FFA6-4217-634B-85EB-3257563E276A}"/>
              </a:ext>
            </a:extLst>
          </p:cNvPr>
          <p:cNvSpPr/>
          <p:nvPr/>
        </p:nvSpPr>
        <p:spPr>
          <a:xfrm>
            <a:off x="539801" y="86993"/>
            <a:ext cx="135485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0" dirty="0">
                <a:solidFill>
                  <a:srgbClr val="E3BE16"/>
                </a:solidFill>
                <a:latin typeface="Barlow Condensed Medium" pitchFamily="2" charset="0"/>
              </a:rPr>
              <a:t>2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A4F5C50-FAF6-4D82-80A6-1C6C6BC0B259}"/>
              </a:ext>
            </a:extLst>
          </p:cNvPr>
          <p:cNvSpPr/>
          <p:nvPr/>
        </p:nvSpPr>
        <p:spPr>
          <a:xfrm>
            <a:off x="2223920" y="1431343"/>
            <a:ext cx="835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pl-PL" sz="2400" b="1" i="1" cap="small" dirty="0">
                <a:solidFill>
                  <a:schemeClr val="bg1"/>
                </a:solidFill>
                <a:latin typeface="Myriad Pro" panose="020B0503030403020204" pitchFamily="34" charset="0"/>
              </a:rPr>
              <a:t>Potrzeba budowy innowacyjnej gospodarki</a:t>
            </a: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8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12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Poziom nakładów inwestycyjnych w Polsce jest jednym z najniższych w Europie - w 2022 r. wyniósł 16,7% PKB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na podstawie danych Eurostat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3532521-B7E5-658F-5138-863C491D3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567106"/>
              </p:ext>
            </p:extLst>
          </p:nvPr>
        </p:nvGraphicFramePr>
        <p:xfrm>
          <a:off x="1318180" y="1100151"/>
          <a:ext cx="5498256" cy="480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FB0A074-87DF-F742-B444-CD232266D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342627"/>
              </p:ext>
            </p:extLst>
          </p:nvPr>
        </p:nvGraphicFramePr>
        <p:xfrm>
          <a:off x="6816436" y="1086571"/>
          <a:ext cx="5037809" cy="482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E54EAAC-63B2-E9BE-5D02-29900BD2AB33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78A2B758-6B9E-4A35-FD7C-4E6879547C0A}"/>
              </a:ext>
            </a:extLst>
          </p:cNvPr>
          <p:cNvSpPr/>
          <p:nvPr/>
        </p:nvSpPr>
        <p:spPr>
          <a:xfrm>
            <a:off x="1227600" y="5438274"/>
            <a:ext cx="5588836" cy="6181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l-PL" sz="1000" dirty="0">
                <a:solidFill>
                  <a:srgbClr val="222222"/>
                </a:solidFill>
              </a:rPr>
              <a:t>Zgodnie z prognozą SGH</a:t>
            </a:r>
            <a:r>
              <a:rPr lang="pl-PL" sz="1000">
                <a:solidFill>
                  <a:srgbClr val="222222"/>
                </a:solidFill>
              </a:rPr>
              <a:t>, wskaźnik </a:t>
            </a:r>
            <a:r>
              <a:rPr lang="pl-PL" sz="1000" dirty="0">
                <a:solidFill>
                  <a:srgbClr val="222222"/>
                </a:solidFill>
              </a:rPr>
              <a:t>nakładów inwestycyjnych w Polsce w 2023 r. jeszcze obniżył się do poziomu 16,4%.</a:t>
            </a:r>
          </a:p>
        </p:txBody>
      </p:sp>
    </p:spTree>
    <p:extLst>
      <p:ext uri="{BB962C8B-B14F-4D97-AF65-F5344CB8AC3E}">
        <p14:creationId xmlns:p14="http://schemas.microsoft.com/office/powerpoint/2010/main" val="210573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207743" y="6425307"/>
            <a:ext cx="432014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33" i="1" dirty="0">
                <a:solidFill>
                  <a:srgbClr val="002060"/>
                </a:solidFill>
              </a:rPr>
              <a:t>Źródło: barometrprawa.pl</a:t>
            </a:r>
            <a:endParaRPr lang="pl-PL" sz="1333" i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4A100C-C961-455C-97EE-9411ECA5F969}"/>
              </a:ext>
            </a:extLst>
          </p:cNvPr>
          <p:cNvSpPr txBox="1"/>
          <p:nvPr/>
        </p:nvSpPr>
        <p:spPr>
          <a:xfrm>
            <a:off x="8921750" y="1295668"/>
            <a:ext cx="2934890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pl-PL" sz="1400" dirty="0"/>
              <a:t>W 2022 roku liczba stron aktów ustaw i rozporządzeń wzrosła do 31,7 tys.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l-PL" sz="1400" dirty="0"/>
              <a:t>To wzrost o 52% względem 2021 roku i o 113% względem 2020 roku.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l-PL" sz="1400" dirty="0"/>
              <a:t>W 2022 r. każdego dnia roboczego publikowanych było w Polsce 125 stron nowych przepisów. </a:t>
            </a:r>
          </a:p>
        </p:txBody>
      </p:sp>
      <p:sp>
        <p:nvSpPr>
          <p:cNvPr id="12" name="Symbol zastępczy numeru slajdu 7">
            <a:extLst>
              <a:ext uri="{FF2B5EF4-FFF2-40B4-BE49-F238E27FC236}">
                <a16:creationId xmlns:a16="http://schemas.microsoft.com/office/drawing/2014/main" id="{97240DCD-898A-4F11-AC8F-A346AE6F043D}"/>
              </a:ext>
            </a:extLst>
          </p:cNvPr>
          <p:cNvSpPr txBox="1">
            <a:spLocks/>
          </p:cNvSpPr>
          <p:nvPr/>
        </p:nvSpPr>
        <p:spPr>
          <a:xfrm>
            <a:off x="5807968" y="6405331"/>
            <a:ext cx="540544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F6D62A2-8828-40C3-BA32-E6B1251D92BF}" type="slidenum">
              <a:rPr lang="pl-PL" sz="1600"/>
              <a:pPr>
                <a:defRPr/>
              </a:pPr>
              <a:t>13</a:t>
            </a:fld>
            <a:endParaRPr lang="pl-PL" sz="160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EF56E5E-F145-14B8-56EC-EBAD149002D8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Niestabilne otoczenie prawne utrudnia przedsiębiorcom podejmowanie ryzyka i prowadzenie działalności 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6970873-D74E-EBA5-5301-8567A2145C97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66AEB600-4811-3054-FA07-BBEF179B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29" y="1295668"/>
            <a:ext cx="7452769" cy="45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31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207743" y="6425307"/>
            <a:ext cx="432014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33" i="1" dirty="0">
                <a:solidFill>
                  <a:srgbClr val="002060"/>
                </a:solidFill>
              </a:rPr>
              <a:t>Źródło: barometrprawa.pl</a:t>
            </a:r>
            <a:endParaRPr lang="pl-PL" sz="1333" i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4A100C-C961-455C-97EE-9411ECA5F969}"/>
              </a:ext>
            </a:extLst>
          </p:cNvPr>
          <p:cNvSpPr txBox="1"/>
          <p:nvPr/>
        </p:nvSpPr>
        <p:spPr>
          <a:xfrm>
            <a:off x="8742065" y="1295668"/>
            <a:ext cx="3114575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pl-PL" sz="1400" dirty="0"/>
              <a:t>Ostatnie dwie dekady przyniosły drastyczne skrócenie okresu prac nad projektami ustaw.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l-PL" sz="1400" dirty="0"/>
              <a:t>W 2022 roku okres od złożenia projektu w Sejmie do podpisu Prezydenta RP wyniósł 75 dni.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l-PL" sz="1400" dirty="0"/>
              <a:t>To drugi najniższy wynik w ostatnich dwóch dekadach.</a:t>
            </a:r>
          </a:p>
        </p:txBody>
      </p:sp>
      <p:sp>
        <p:nvSpPr>
          <p:cNvPr id="12" name="Symbol zastępczy numeru slajdu 7">
            <a:extLst>
              <a:ext uri="{FF2B5EF4-FFF2-40B4-BE49-F238E27FC236}">
                <a16:creationId xmlns:a16="http://schemas.microsoft.com/office/drawing/2014/main" id="{97240DCD-898A-4F11-AC8F-A346AE6F043D}"/>
              </a:ext>
            </a:extLst>
          </p:cNvPr>
          <p:cNvSpPr txBox="1">
            <a:spLocks/>
          </p:cNvSpPr>
          <p:nvPr/>
        </p:nvSpPr>
        <p:spPr>
          <a:xfrm>
            <a:off x="5807968" y="6405331"/>
            <a:ext cx="540544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F6D62A2-8828-40C3-BA32-E6B1251D92BF}" type="slidenum">
              <a:rPr lang="pl-PL" sz="1600"/>
              <a:pPr>
                <a:defRPr/>
              </a:pPr>
              <a:t>14</a:t>
            </a:fld>
            <a:endParaRPr lang="pl-PL" sz="160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C9C2ED-7E22-02FD-9FEB-BB6452A96046}"/>
              </a:ext>
            </a:extLst>
          </p:cNvPr>
          <p:cNvSpPr txBox="1"/>
          <p:nvPr/>
        </p:nvSpPr>
        <p:spPr>
          <a:xfrm>
            <a:off x="1391477" y="1199066"/>
            <a:ext cx="71764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67" dirty="0"/>
              <a:t>Średni okres prac nad ustawą (w dniach)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9EC4397-A5C4-CFCC-A21C-AAB3F7B1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1931191"/>
            <a:ext cx="6972299" cy="367686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3DD92E0-A6B6-104B-7622-1FFBFCA718EE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Szybkie tempo w tworzeniu prawa negatywnie odbija się na jakości regulacji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B173F4D-DAD5-5AD6-7FD3-6C369E3B5C01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919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15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Polska gospodarka nie jest innowacyjna i dalece odstaje od średniej europejskiej, a także od wielu państw regionu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</a:t>
            </a:r>
            <a:r>
              <a:rPr lang="pl-PL" sz="1000" i="1" dirty="0" err="1">
                <a:solidFill>
                  <a:srgbClr val="091939"/>
                </a:solidFill>
              </a:rPr>
              <a:t>European</a:t>
            </a:r>
            <a:r>
              <a:rPr lang="pl-PL" sz="1000" i="1" dirty="0">
                <a:solidFill>
                  <a:srgbClr val="091939"/>
                </a:solidFill>
              </a:rPr>
              <a:t> </a:t>
            </a:r>
            <a:r>
              <a:rPr lang="pl-PL" sz="1000" i="1" dirty="0" err="1">
                <a:solidFill>
                  <a:srgbClr val="091939"/>
                </a:solidFill>
              </a:rPr>
              <a:t>Innovation</a:t>
            </a:r>
            <a:r>
              <a:rPr lang="pl-PL" sz="1000" i="1" dirty="0">
                <a:solidFill>
                  <a:srgbClr val="091939"/>
                </a:solidFill>
              </a:rPr>
              <a:t> </a:t>
            </a:r>
            <a:r>
              <a:rPr lang="pl-PL" sz="1000" i="1" dirty="0" err="1">
                <a:solidFill>
                  <a:srgbClr val="091939"/>
                </a:solidFill>
              </a:rPr>
              <a:t>Scoreboard</a:t>
            </a:r>
            <a:r>
              <a:rPr lang="pl-PL" sz="1000" i="1" dirty="0">
                <a:solidFill>
                  <a:srgbClr val="091939"/>
                </a:solidFill>
              </a:rPr>
              <a:t>, 2023; OECD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4757993-AD81-B61E-47AD-CB53897601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96" y="1130936"/>
            <a:ext cx="5364059" cy="44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E0DEF57-A410-D550-2B82-EF055F4CC9B7}"/>
              </a:ext>
            </a:extLst>
          </p:cNvPr>
          <p:cNvSpPr txBox="1"/>
          <p:nvPr/>
        </p:nvSpPr>
        <p:spPr>
          <a:xfrm>
            <a:off x="1629915" y="999744"/>
            <a:ext cx="5967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Indeks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innowacyjności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 European Innovation Scoreboard 2023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FD49D4B-FAFF-DD04-96CB-28D3B3430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42" y="1438959"/>
            <a:ext cx="4779862" cy="43695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70F3A9B-CFF5-64AA-5138-C77D4B9BD6C6}"/>
              </a:ext>
            </a:extLst>
          </p:cNvPr>
          <p:cNvSpPr txBox="1"/>
          <p:nvPr/>
        </p:nvSpPr>
        <p:spPr>
          <a:xfrm>
            <a:off x="7037316" y="999744"/>
            <a:ext cx="4779862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Produktywność pracy – PKB wytworzone w czasie 1h pracy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54B450C-4276-8B00-BC69-E533D0D25032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31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16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Obecnie świat znajduje się już w trakcie Czwartej Rewolucji Przemysłowej i transformacji w kierunku gospodarek opartych na Przemyśle 4.0.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na podstawie </a:t>
            </a:r>
            <a:r>
              <a:rPr lang="pl-PL" sz="1000" i="1" dirty="0" err="1">
                <a:solidFill>
                  <a:srgbClr val="091939"/>
                </a:solidFill>
              </a:rPr>
              <a:t>McKinsey</a:t>
            </a:r>
            <a:endParaRPr lang="pl-PL" sz="1000" i="1" dirty="0">
              <a:solidFill>
                <a:srgbClr val="0919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AF40AE-9254-56B4-6DEF-DBAE3E3E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355" y="1781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78DD0F57-B6AD-D965-F687-332C90ADE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369018"/>
              </p:ext>
            </p:extLst>
          </p:nvPr>
        </p:nvGraphicFramePr>
        <p:xfrm>
          <a:off x="1318179" y="1034576"/>
          <a:ext cx="8229601" cy="5342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19048" imgH="4029637" progId="PBrush">
                  <p:embed/>
                </p:oleObj>
              </mc:Choice>
              <mc:Fallback>
                <p:oleObj r:id="rId3" imgW="7819048" imgH="4029637" progId="PBrush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78DD0F57-B6AD-D965-F687-332C90ADE4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179" y="1034576"/>
                        <a:ext cx="8229601" cy="5342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BC2B7F3-A947-12B7-B562-DE1B61ACE28F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5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17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Dalszy rozwój Polski wymaga podjęcia roli innowatora w zakresie rozwijającego się rynku nowych technologii. W najbliższych latach przewiduje się blisko 10-krotny wzrost wartości rynku wiodących technologii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Obserwator Finansowy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9F346B-64FB-144A-334C-1A5B3F32408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62" y="1356772"/>
            <a:ext cx="8496755" cy="4771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1D98AC1-2219-43A1-2F46-9C8DD86AB67B}"/>
              </a:ext>
            </a:extLst>
          </p:cNvPr>
          <p:cNvSpPr txBox="1"/>
          <p:nvPr/>
        </p:nvSpPr>
        <p:spPr>
          <a:xfrm>
            <a:off x="3792372" y="985417"/>
            <a:ext cx="6097136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Szacowana wielkość rynku wiodących technologii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1462399-2F68-F81F-88B4-C66EE40EA5EE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18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względu na strukturę przemysłu, Polska należy do krajów posiadających korzystne warunki dla wprowadzania Przemysłu 4.0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Raport PAB WIB, 2021, A. </a:t>
            </a:r>
            <a:r>
              <a:rPr lang="pl-PL" sz="1000" i="1" dirty="0" err="1">
                <a:solidFill>
                  <a:srgbClr val="091939"/>
                </a:solidFill>
              </a:rPr>
              <a:t>Soldaty</a:t>
            </a:r>
            <a:endParaRPr lang="pl-PL" sz="1000" i="1" dirty="0">
              <a:solidFill>
                <a:srgbClr val="091939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A9B31B-C6A6-382A-D1A3-9B98DBDCCF6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86" y="1400432"/>
            <a:ext cx="8101051" cy="4860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527A1B5-E275-210C-BA81-A188719A5E86}"/>
              </a:ext>
            </a:extLst>
          </p:cNvPr>
          <p:cNvSpPr txBox="1"/>
          <p:nvPr/>
        </p:nvSpPr>
        <p:spPr>
          <a:xfrm>
            <a:off x="2306786" y="1092655"/>
            <a:ext cx="8558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Wskaźnik gotowości gospodarki do wprowadzania transformacji cyfrowej pod kątem struktury produkcji</a:t>
            </a:r>
            <a:endParaRPr lang="pl-PL" sz="1400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C89F74D-7F0B-EBAD-DB1E-B7407FFF0DB7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5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19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Silnym atutem Polski jest wysoki odsetek osób z wyższym wykształceniem. Tworzy to potężny zasób kapitału ludzkiego przystosowanego do transformacji i modernizacji modelu gospodarczego Polski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na podstawie danych Eurostat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67624101-8F9F-6729-8593-3097E7F48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542658"/>
              </p:ext>
            </p:extLst>
          </p:nvPr>
        </p:nvGraphicFramePr>
        <p:xfrm>
          <a:off x="1659607" y="939600"/>
          <a:ext cx="9415551" cy="521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973E53C-6D51-C910-8AD9-7EE62396EF1B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4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4DD0F4F-F09D-4524-82ED-900EAED9C03F}"/>
              </a:ext>
            </a:extLst>
          </p:cNvPr>
          <p:cNvSpPr txBox="1"/>
          <p:nvPr/>
        </p:nvSpPr>
        <p:spPr>
          <a:xfrm>
            <a:off x="1330183" y="1154277"/>
            <a:ext cx="10524062" cy="45595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Wyzwania, zagrożenia i szanse polskiej gospodarki: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Ekologiczne/klimatyczne: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temperatury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niedobór wody, susza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intensyfikacja zjawisk klimatycznych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zanieczyszczenie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topnienie lodowców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wyjaławiania gleby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pożary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Gospodarcze/ekonomiczne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rosnące nierównowagi ekonomiczne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inflacja i konsekwencje działań antyinflacyjnych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niski poziom zatrudnienia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zadłużenie państw, gospodarstw, firm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emigracja, wykluczenie cyfrowe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rosnące nakłady na zbrojenia wrogiem ESG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niska innowacyjność, małe nakłady na naukę i kształcenie poważnym zagrożeniem dla rozwoju kraju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3FDF432-2359-933A-AE26-75BB3694B00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polską gospodarką stoi wiele wyzwań, w tym środowiskowe oraz ekonomiczne…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9F29248-19A5-9F7E-2F88-DED5F78B501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7258FA-3635-1794-4BDA-E2555DD02A23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F2AA7F8-01EB-0E23-4B7D-EC38C2A92A5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91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4DD0F4F-F09D-4524-82ED-900EAED9C03F}"/>
              </a:ext>
            </a:extLst>
          </p:cNvPr>
          <p:cNvSpPr txBox="1"/>
          <p:nvPr/>
        </p:nvSpPr>
        <p:spPr>
          <a:xfrm>
            <a:off x="1330183" y="1154277"/>
            <a:ext cx="4571853" cy="49552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171446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91939"/>
                </a:solidFill>
              </a:rPr>
              <a:t>Wśród głównych mega trendów technologicznych, które zrewolucjonizują świat do 2030 roku wskazuje się: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Sztuczna Inteligencja (AI)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Autonomiczne samochody (przewidywany wzrost o 30% do końca 2030 roku)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Robotyka (w tym robotyka humanoidalna)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Inteligentne ubrania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Rozwój podróży kosmicznych, kolonizacja Marsa (do 2050 r.)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Rozwój technologii chmurowych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Inteligentne okulary rozszerzonej rzeczywistości (AR) – w zastępstwie smartfonów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Powstawanie i rozwój inteligentnych miast</a:t>
            </a:r>
          </a:p>
          <a:p>
            <a:pPr marL="781031" lvl="1" indent="-17144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91939"/>
                </a:solidFill>
              </a:rPr>
              <a:t>Tunele </a:t>
            </a:r>
            <a:r>
              <a:rPr lang="pl-PL" sz="1600" dirty="0" err="1">
                <a:solidFill>
                  <a:srgbClr val="091939"/>
                </a:solidFill>
              </a:rPr>
              <a:t>Hyperloop</a:t>
            </a:r>
            <a:r>
              <a:rPr lang="pl-PL" sz="1600" dirty="0">
                <a:solidFill>
                  <a:srgbClr val="091939"/>
                </a:solidFill>
              </a:rPr>
              <a:t> – szybsze podróżowanie</a:t>
            </a:r>
          </a:p>
        </p:txBody>
      </p:sp>
      <p:pic>
        <p:nvPicPr>
          <p:cNvPr id="7170" name="Picture 2" descr="Pięć technologii, które zobaczymy w fabrykach przyszłości - Biznes  technologie">
            <a:extLst>
              <a:ext uri="{FF2B5EF4-FFF2-40B4-BE49-F238E27FC236}">
                <a16:creationId xmlns:a16="http://schemas.microsoft.com/office/drawing/2014/main" id="{F37BFC26-49DD-44DB-84AA-BA489546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44" y="1154277"/>
            <a:ext cx="6054737" cy="40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3FDF432-2359-933A-AE26-75BB3694B00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Polska powinna podjąć działania w zakresie technologii mogących zrewolucjonizować świat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9F29248-19A5-9F7E-2F88-DED5F78B501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7258FA-3635-1794-4BDA-E2555DD02A23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20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F2AA7F8-01EB-0E23-4B7D-EC38C2A92A5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01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58F70F-5560-A84E-99F4-CD6FBCCD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436FFA6-4217-634B-85EB-3257563E276A}"/>
              </a:ext>
            </a:extLst>
          </p:cNvPr>
          <p:cNvSpPr/>
          <p:nvPr/>
        </p:nvSpPr>
        <p:spPr>
          <a:xfrm>
            <a:off x="539801" y="86993"/>
            <a:ext cx="136447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0" dirty="0">
                <a:solidFill>
                  <a:srgbClr val="E3BE16"/>
                </a:solidFill>
                <a:latin typeface="Barlow Condensed Medium" pitchFamily="2" charset="0"/>
              </a:rPr>
              <a:t>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A4F5C50-FAF6-4D82-80A6-1C6C6BC0B259}"/>
              </a:ext>
            </a:extLst>
          </p:cNvPr>
          <p:cNvSpPr/>
          <p:nvPr/>
        </p:nvSpPr>
        <p:spPr>
          <a:xfrm>
            <a:off x="2223920" y="1431343"/>
            <a:ext cx="8353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pl-PL" sz="2400" b="1" i="1" cap="small" dirty="0">
                <a:solidFill>
                  <a:schemeClr val="bg1"/>
                </a:solidFill>
                <a:latin typeface="Myriad Pro" panose="020B0503030403020204" pitchFamily="34" charset="0"/>
              </a:rPr>
              <a:t>Wyzwania środowiskowe, zapewnienie zrównoważonego rozwoju</a:t>
            </a: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3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22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Polska gospodarka jest mało przyjazna środowisku ze względu na wysoki poziom emisji CO</a:t>
            </a:r>
            <a:r>
              <a:rPr lang="pl-PL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w 2021 r. byliśmy czwartym największym emitentem CO</a:t>
            </a:r>
            <a:r>
              <a:rPr lang="pl-PL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przeliczeniu na mieszkańca UE-27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</a:t>
            </a:r>
            <a:r>
              <a:rPr lang="pl-PL" sz="1000" i="1" dirty="0" err="1">
                <a:solidFill>
                  <a:srgbClr val="091939"/>
                </a:solidFill>
              </a:rPr>
              <a:t>European</a:t>
            </a:r>
            <a:r>
              <a:rPr lang="pl-PL" sz="1000" i="1" dirty="0">
                <a:solidFill>
                  <a:srgbClr val="091939"/>
                </a:solidFill>
              </a:rPr>
              <a:t> </a:t>
            </a:r>
            <a:r>
              <a:rPr lang="pl-PL" sz="1000" i="1" dirty="0" err="1">
                <a:solidFill>
                  <a:srgbClr val="091939"/>
                </a:solidFill>
              </a:rPr>
              <a:t>Innovation</a:t>
            </a:r>
            <a:r>
              <a:rPr lang="pl-PL" sz="1000" i="1" dirty="0">
                <a:solidFill>
                  <a:srgbClr val="091939"/>
                </a:solidFill>
              </a:rPr>
              <a:t> </a:t>
            </a:r>
            <a:r>
              <a:rPr lang="pl-PL" sz="1000" i="1" dirty="0" err="1">
                <a:solidFill>
                  <a:srgbClr val="091939"/>
                </a:solidFill>
              </a:rPr>
              <a:t>Scoreboard</a:t>
            </a:r>
            <a:r>
              <a:rPr lang="pl-PL" sz="1000" i="1" dirty="0">
                <a:solidFill>
                  <a:srgbClr val="091939"/>
                </a:solidFill>
              </a:rPr>
              <a:t>, 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ACB3BF1-C0B9-E945-539D-06C3A5C74BD6}"/>
              </a:ext>
            </a:extLst>
          </p:cNvPr>
          <p:cNvSpPr txBox="1"/>
          <p:nvPr/>
        </p:nvSpPr>
        <p:spPr>
          <a:xfrm>
            <a:off x="4235925" y="997089"/>
            <a:ext cx="6097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Emisja CO</a:t>
            </a:r>
            <a:r>
              <a:rPr lang="pl-PL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przeliczeniu na mieszkańca UE</a:t>
            </a:r>
            <a:endParaRPr lang="pl-PL" sz="14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22A19A9-DA41-4430-419E-4073C5A7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69" y="1221471"/>
            <a:ext cx="10536066" cy="4714875"/>
          </a:xfrm>
          <a:prstGeom prst="rect">
            <a:avLst/>
          </a:prstGeom>
        </p:spPr>
      </p:pic>
      <p:sp>
        <p:nvSpPr>
          <p:cNvPr id="14" name="Strzałka: w lewo 13">
            <a:extLst>
              <a:ext uri="{FF2B5EF4-FFF2-40B4-BE49-F238E27FC236}">
                <a16:creationId xmlns:a16="http://schemas.microsoft.com/office/drawing/2014/main" id="{7E7A7592-D4E4-D1ED-7324-9F2EA3F5414D}"/>
              </a:ext>
            </a:extLst>
          </p:cNvPr>
          <p:cNvSpPr/>
          <p:nvPr/>
        </p:nvSpPr>
        <p:spPr>
          <a:xfrm>
            <a:off x="3874197" y="2214584"/>
            <a:ext cx="1543964" cy="307778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313013C-292E-5DD9-8D65-8DF053B903D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81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23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Dodatkowo Polska należy do najbardziej energochłonnych gospodarek UE-27. Całkowite zużycie energii w przeliczeniu na PKB osiągnęło w 2021 r. poziom 0,129 wobec średniej dla UE-27 wynoszącej 0,065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405399E-A7FF-A724-366F-09FAC4DCD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522129"/>
              </p:ext>
            </p:extLst>
          </p:nvPr>
        </p:nvGraphicFramePr>
        <p:xfrm>
          <a:off x="1318179" y="1168400"/>
          <a:ext cx="10536066" cy="482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53C7FA27-F6EB-6920-9C5B-8DD3B59DA1FE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na podstawie danych Eurostat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971A2CA-10C9-895C-614F-53CD3B172679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57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24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 względem wykorzystania OZE istotnie odstajemy od europejskiej średniej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48C2E4C-6AE1-AC96-35BD-9A8C80321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428416"/>
              </p:ext>
            </p:extLst>
          </p:nvPr>
        </p:nvGraphicFramePr>
        <p:xfrm>
          <a:off x="1318179" y="1102056"/>
          <a:ext cx="5760720" cy="487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649C28A-B386-884B-01D4-C12104B6C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16309"/>
              </p:ext>
            </p:extLst>
          </p:nvPr>
        </p:nvGraphicFramePr>
        <p:xfrm>
          <a:off x="7078899" y="1102055"/>
          <a:ext cx="4775348" cy="487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CFE4C48-8AEA-3034-7649-5668F3F9D7DE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na podstawie danych Eurostat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89F962C-3D99-DA21-0510-ECEC1B4E32D4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44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25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z Zielonym Ładem powinniśmy zwiększyć rolę prądu jako energii końcowej, zwiększyć udział energii odnawialnej oraz poprawić efektywność energetyczną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</a:t>
            </a:r>
            <a:r>
              <a:rPr lang="pl-PL" sz="1000" i="1" dirty="0" err="1">
                <a:solidFill>
                  <a:srgbClr val="091939"/>
                </a:solidFill>
              </a:rPr>
              <a:t>McKinsey</a:t>
            </a:r>
            <a:r>
              <a:rPr lang="pl-PL" sz="1000" i="1" dirty="0">
                <a:solidFill>
                  <a:srgbClr val="091939"/>
                </a:solidFill>
              </a:rPr>
              <a:t>, opracowanie własne na podstawie danych Komisji Europejskiej</a:t>
            </a:r>
          </a:p>
        </p:txBody>
      </p:sp>
      <p:pic>
        <p:nvPicPr>
          <p:cNvPr id="3" name="Obraz 2" descr="Obraz zawierający tekst, zrzut ekranu, Czcionka, woda&#10;&#10;Opis wygenerowany automatycznie">
            <a:extLst>
              <a:ext uri="{FF2B5EF4-FFF2-40B4-BE49-F238E27FC236}">
                <a16:creationId xmlns:a16="http://schemas.microsoft.com/office/drawing/2014/main" id="{22805107-CBBB-47D3-8883-79039568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79" y="1406875"/>
            <a:ext cx="5191803" cy="31673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CA0CF46-57F5-AABB-580C-A1C57C25309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4" y="1406875"/>
            <a:ext cx="5344263" cy="4942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58E36F4-E8D7-3748-933A-D7A15A8DDB45}"/>
              </a:ext>
            </a:extLst>
          </p:cNvPr>
          <p:cNvSpPr txBox="1"/>
          <p:nvPr/>
        </p:nvSpPr>
        <p:spPr>
          <a:xfrm>
            <a:off x="1318179" y="1046027"/>
            <a:ext cx="6097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Potencjalne zmiany w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miksie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energetycznym Polski do 2050 r.</a:t>
            </a:r>
            <a:endParaRPr lang="pl-PL" sz="14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5A46B9D-BD30-F4FD-3E60-AFF19C350E15}"/>
              </a:ext>
            </a:extLst>
          </p:cNvPr>
          <p:cNvSpPr txBox="1"/>
          <p:nvPr/>
        </p:nvSpPr>
        <p:spPr>
          <a:xfrm>
            <a:off x="6586212" y="1014511"/>
            <a:ext cx="6097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Założenia transformacji energetycznej w Polsce do 2050 r. </a:t>
            </a:r>
            <a:endParaRPr lang="pl-PL" sz="1400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42AD137-E180-D8A2-03C2-A3F04277B57C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89275DE3-619E-61AB-2496-8E853A9994A3}"/>
              </a:ext>
            </a:extLst>
          </p:cNvPr>
          <p:cNvSpPr/>
          <p:nvPr/>
        </p:nvSpPr>
        <p:spPr>
          <a:xfrm>
            <a:off x="1318177" y="5097533"/>
            <a:ext cx="5191805" cy="8520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Konieczne jest zapewnienie dostaw energii na poziomie 2,5 krotnie większym niż obecnie 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D8F76795-2A78-D053-5B28-15BB296049EC}"/>
              </a:ext>
            </a:extLst>
          </p:cNvPr>
          <p:cNvSpPr/>
          <p:nvPr/>
        </p:nvSpPr>
        <p:spPr>
          <a:xfrm>
            <a:off x="3612742" y="4639125"/>
            <a:ext cx="602673" cy="35650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46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26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</a:t>
            </a:r>
            <a:r>
              <a:rPr lang="pl-PL" sz="1000" i="1" dirty="0" err="1">
                <a:solidFill>
                  <a:srgbClr val="091939"/>
                </a:solidFill>
              </a:rPr>
              <a:t>ZBiA</a:t>
            </a:r>
            <a:endParaRPr lang="pl-PL" sz="1000" i="1" dirty="0">
              <a:solidFill>
                <a:srgbClr val="091939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768C8F-FFF3-16F4-D8E4-3B63AF981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79" y="1325505"/>
            <a:ext cx="4847511" cy="37967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A0EBB3-15AD-DA7A-23AA-4EBF2E0BF99E}"/>
              </a:ext>
            </a:extLst>
          </p:cNvPr>
          <p:cNvSpPr txBox="1"/>
          <p:nvPr/>
        </p:nvSpPr>
        <p:spPr>
          <a:xfrm>
            <a:off x="1355396" y="1017728"/>
            <a:ext cx="10498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Założenia dotyczące wymaganego wzrostu finansowania polskiej gospodarki</a:t>
            </a:r>
            <a:endParaRPr lang="pl-PL" sz="1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395AA19-584E-4417-6F24-E79E2D9D5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01" y="2810120"/>
            <a:ext cx="5547546" cy="3638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8C565E9-74FB-F49C-3C67-6F1E014840A4}"/>
              </a:ext>
            </a:extLst>
          </p:cNvPr>
          <p:cNvSpPr/>
          <p:nvPr/>
        </p:nvSpPr>
        <p:spPr>
          <a:xfrm>
            <a:off x="6165689" y="1350562"/>
            <a:ext cx="5688555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Dla wsparcia inwestycji wymagane jest zapewnienie wzrostu kredytów w okresie roku na poziomie 220-230 mld zł:</a:t>
            </a:r>
          </a:p>
          <a:p>
            <a:pPr marL="380990" indent="-380990">
              <a:buFontTx/>
              <a:buChar char="-"/>
            </a:pPr>
            <a:r>
              <a:rPr lang="pl-PL" sz="1400" dirty="0">
                <a:solidFill>
                  <a:schemeClr val="tx1"/>
                </a:solidFill>
              </a:rPr>
              <a:t>160 mld dla istniejących portfeli;</a:t>
            </a:r>
          </a:p>
          <a:p>
            <a:pPr marL="380990" indent="-380990">
              <a:buFontTx/>
              <a:buChar char="-"/>
            </a:pPr>
            <a:r>
              <a:rPr lang="pl-PL" sz="1400" dirty="0">
                <a:solidFill>
                  <a:schemeClr val="tx1"/>
                </a:solidFill>
              </a:rPr>
              <a:t>70 mld zł dodatkowych kredytów dla finansowania inwestycji.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F248749-8446-ECB8-36B9-2FE4B6E38E46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Zwiększenie inwestycji wymagać będzie istotnego wzrostu finansowania ze strony sektora bankowego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8DC069D-1339-A368-C151-7C1E96DB047D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51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58F70F-5560-A84E-99F4-CD6FBCCD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436FFA6-4217-634B-85EB-3257563E276A}"/>
              </a:ext>
            </a:extLst>
          </p:cNvPr>
          <p:cNvSpPr/>
          <p:nvPr/>
        </p:nvSpPr>
        <p:spPr>
          <a:xfrm>
            <a:off x="539801" y="86993"/>
            <a:ext cx="142539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0" dirty="0">
                <a:solidFill>
                  <a:srgbClr val="E3BE16"/>
                </a:solidFill>
                <a:latin typeface="Barlow Condensed Medium" pitchFamily="2" charset="0"/>
              </a:rPr>
              <a:t>4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A4F5C50-FAF6-4D82-80A6-1C6C6BC0B259}"/>
              </a:ext>
            </a:extLst>
          </p:cNvPr>
          <p:cNvSpPr/>
          <p:nvPr/>
        </p:nvSpPr>
        <p:spPr>
          <a:xfrm>
            <a:off x="2223920" y="1431343"/>
            <a:ext cx="835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pl-PL" sz="2400" b="1" i="1" cap="small" dirty="0">
                <a:solidFill>
                  <a:schemeClr val="bg1"/>
                </a:solidFill>
                <a:latin typeface="Myriad Pro" panose="020B0503030403020204" pitchFamily="34" charset="0"/>
              </a:rPr>
              <a:t>Pilnej interwencji wymagają problemy demograficzne</a:t>
            </a: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84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28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GUS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992F8D5-97A6-B5DB-28C9-84F21DA51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40" y="1025164"/>
            <a:ext cx="810872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59DA1DA-7933-0051-4DBA-2E082AFAF1B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Wyniki prognozy wskazują na wyraźny ubytek ludności do 2060 r. – do 30,4 mln osób (26,7 mln do 34,8 mln).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4A18130-400E-A95A-0E85-430B5AF2F3A7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44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29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GUS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DB0AF23-DEE3-8AA8-CFC0-049E58A3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9" y="998918"/>
            <a:ext cx="6194607" cy="5428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8E6304E3-D175-A162-69B4-57B341F09343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CBF4737E-BAE2-B30B-38A4-F9BC964DBB24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Będzie postępował proces starzenia się ludności Polski, co oznacza wzrost odsetka osób w wieku 65 lat i więcej oraz duży spadek liczby dzieci i młodzieży (0–17 lat). </a:t>
            </a:r>
          </a:p>
        </p:txBody>
      </p:sp>
    </p:spTree>
    <p:extLst>
      <p:ext uri="{BB962C8B-B14F-4D97-AF65-F5344CB8AC3E}">
        <p14:creationId xmlns:p14="http://schemas.microsoft.com/office/powerpoint/2010/main" val="305820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4DD0F4F-F09D-4524-82ED-900EAED9C03F}"/>
              </a:ext>
            </a:extLst>
          </p:cNvPr>
          <p:cNvSpPr txBox="1"/>
          <p:nvPr/>
        </p:nvSpPr>
        <p:spPr>
          <a:xfrm>
            <a:off x="1330183" y="991849"/>
            <a:ext cx="10524062" cy="534999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buFont typeface="+mj-lt"/>
              <a:buAutoNum type="arabicPeriod" startAt="3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Technologiczne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cyfryzacja 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AI, </a:t>
            </a:r>
            <a:r>
              <a:rPr lang="pl-PL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komputery kwantowe,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znaczące luki w obszarze: robotyzacja , automatyzacja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potrzeby modernizacji w energetyce i ciepłownictwie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rodzaje broni i uzbrojenia,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cyberbezpieczeństwo,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paliwa wodorowe,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możliwe zakłócenia i paraliż systemów wykorzystujących Internet ,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 startAt="3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Społeczne i polityczne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różnice w wykształceniu kobiet i mężczyzn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migracje z różnych powodów 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wojny: religijne, o ziemię, o wodę, o zasoby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kłopoty  w ochronie zdrowia, starzejące się społeczeństwa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wojny o nowe terytoria bogate w surowce lub ważne szlaki komunikacyjne bądź ze względów wojskowych,</a:t>
            </a:r>
          </a:p>
          <a:p>
            <a:pPr marL="1714500" lvl="3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Arktyka</a:t>
            </a:r>
          </a:p>
          <a:p>
            <a:pPr marL="1714500" lvl="3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Afryka</a:t>
            </a:r>
          </a:p>
          <a:p>
            <a:pPr marL="1714500" lvl="3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Morze Chińskie /Tajwan </a:t>
            </a:r>
          </a:p>
          <a:p>
            <a:pPr marL="1714500" lvl="3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Morze Czarne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3FDF432-2359-933A-AE26-75BB3694B00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oraz technologiczne i społeczno-polityczne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9F29248-19A5-9F7E-2F88-DED5F78B501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7258FA-3635-1794-4BDA-E2555DD02A23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F2AA7F8-01EB-0E23-4B7D-EC38C2A92A5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0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30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GUS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6F21CE-92F9-C685-DB5C-6C4DDCE0E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96" y="1038750"/>
            <a:ext cx="7919233" cy="51161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EA016D9-5585-EF6E-4B22-521BFBE41291}"/>
              </a:ext>
            </a:extLst>
          </p:cNvPr>
          <p:cNvSpPr txBox="1"/>
          <p:nvPr/>
        </p:nvSpPr>
        <p:spPr>
          <a:xfrm>
            <a:off x="9263956" y="1458993"/>
            <a:ext cx="2590291" cy="35038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Doprowadzi to do zwiększenia współczynnika obciążenia demograficznego ludnością w wieku nieprodukcyjnym.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W 2022 r. </a:t>
            </a:r>
            <a:r>
              <a:rPr lang="pl-PL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na 100 osób w wieku produkcyjnym </a:t>
            </a:r>
            <a:r>
              <a:rPr lang="pl-PL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(kobiety 18–59, mężczyźni 18-64) </a:t>
            </a:r>
            <a:r>
              <a:rPr lang="pl-PL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przypadało 70 osób w wieku nieprodukcyjnym </a:t>
            </a:r>
            <a:r>
              <a:rPr lang="pl-PL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(0–17, 60+/65+).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 2060 r. będzie to już 105 osób</a:t>
            </a:r>
            <a:endParaRPr lang="pl-PL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744408C-2861-022E-5BB1-365DF5CBF884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4300943E-689E-491C-E486-E3BB030FC4B9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Kurczyć będą się zasoby ludności w wieku produkcyjnym. Według wyników prognozy spadek ten do 2060 r. wyniesie od 25% do 40%</a:t>
            </a:r>
          </a:p>
        </p:txBody>
      </p:sp>
    </p:spTree>
    <p:extLst>
      <p:ext uri="{BB962C8B-B14F-4D97-AF65-F5344CB8AC3E}">
        <p14:creationId xmlns:p14="http://schemas.microsoft.com/office/powerpoint/2010/main" val="413894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31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NBP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8E6304E3-D175-A162-69B4-57B341F09343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CBF4737E-BAE2-B30B-38A4-F9BC964DBB24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Pomimo spadającej liczby ludności Polski, ponad 1/3 populacji mieszka w mieszkaniach przeludnionych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3BB5D1-55B6-B9A4-8CE6-15039FCF0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28" y="1425107"/>
            <a:ext cx="9291943" cy="456980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8BE5DD9-D956-98E8-3D1D-2FB72A53D15E}"/>
              </a:ext>
            </a:extLst>
          </p:cNvPr>
          <p:cNvSpPr txBox="1"/>
          <p:nvPr/>
        </p:nvSpPr>
        <p:spPr>
          <a:xfrm>
            <a:off x="1450028" y="1070811"/>
            <a:ext cx="9336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Wskaźnik przeludnienia mieszkań jako % ludności (2022 r.)</a:t>
            </a:r>
          </a:p>
        </p:txBody>
      </p:sp>
    </p:spTree>
    <p:extLst>
      <p:ext uri="{BB962C8B-B14F-4D97-AF65-F5344CB8AC3E}">
        <p14:creationId xmlns:p14="http://schemas.microsoft.com/office/powerpoint/2010/main" val="3057774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32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Raport PAB WIB (dr K. Żelazowski, 2023)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8E6304E3-D175-A162-69B4-57B341F09343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CBF4737E-BAE2-B30B-38A4-F9BC964DBB24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Zaspokojenie potrzeb mieszkaniowych społeczeństwa jest trudne w sytuacji, gdy blisko 35% populacji nie byłoby stać nawet na kredyt oprocentowany na 0%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8BE5DD9-D956-98E8-3D1D-2FB72A53D15E}"/>
              </a:ext>
            </a:extLst>
          </p:cNvPr>
          <p:cNvSpPr txBox="1"/>
          <p:nvPr/>
        </p:nvSpPr>
        <p:spPr>
          <a:xfrm>
            <a:off x="1450028" y="1070811"/>
            <a:ext cx="933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Udział gospodarstw domowych, które nie spełniają kryteriów kredytowych w zależności od stopy procentowej, narzutu jej zmiany oraz ceny nieruchomości (mieszkania 50 m2)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4F7EBBF-5889-6BDC-C008-5B3B3C81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00" y="1710011"/>
            <a:ext cx="7000000" cy="4000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466865B-2B2A-3A88-8B48-E5D4F5C4C0D4}"/>
              </a:ext>
            </a:extLst>
          </p:cNvPr>
          <p:cNvSpPr txBox="1"/>
          <p:nvPr/>
        </p:nvSpPr>
        <p:spPr>
          <a:xfrm>
            <a:off x="1931069" y="3471111"/>
            <a:ext cx="52939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~35%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CA911087-7DA2-AF50-A083-548DAACC5D3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460459" y="3609611"/>
            <a:ext cx="598756" cy="6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94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58F70F-5560-A84E-99F4-CD6FBCCD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436FFA6-4217-634B-85EB-3257563E276A}"/>
              </a:ext>
            </a:extLst>
          </p:cNvPr>
          <p:cNvSpPr/>
          <p:nvPr/>
        </p:nvSpPr>
        <p:spPr>
          <a:xfrm>
            <a:off x="539801" y="86993"/>
            <a:ext cx="136928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0" dirty="0">
                <a:solidFill>
                  <a:srgbClr val="E3BE16"/>
                </a:solidFill>
                <a:latin typeface="Barlow Condensed Medium" pitchFamily="2" charset="0"/>
              </a:rPr>
              <a:t>5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A4F5C50-FAF6-4D82-80A6-1C6C6BC0B259}"/>
              </a:ext>
            </a:extLst>
          </p:cNvPr>
          <p:cNvSpPr/>
          <p:nvPr/>
        </p:nvSpPr>
        <p:spPr>
          <a:xfrm>
            <a:off x="2223920" y="1431343"/>
            <a:ext cx="8353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pl-PL" sz="2400" b="1" i="1" cap="small" dirty="0">
                <a:solidFill>
                  <a:schemeClr val="bg1"/>
                </a:solidFill>
                <a:latin typeface="Myriad Pro" panose="020B0503030403020204" pitchFamily="34" charset="0"/>
              </a:rPr>
              <a:t>Wzrost gospodarczy wymaga stabilnych źródeł finansowania</a:t>
            </a: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62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34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5A1C809-B88A-04E8-28B2-C3E8A1F2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180" y="8760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5C79CB-A663-9CFD-77ED-116CDDAAFC26}"/>
              </a:ext>
            </a:extLst>
          </p:cNvPr>
          <p:cNvSpPr txBox="1"/>
          <p:nvPr/>
        </p:nvSpPr>
        <p:spPr>
          <a:xfrm>
            <a:off x="1163936" y="62524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A53E667-84BC-E589-DDE5-BA5F2A35D8AE}"/>
              </a:ext>
            </a:extLst>
          </p:cNvPr>
          <p:cNvSpPr/>
          <p:nvPr/>
        </p:nvSpPr>
        <p:spPr>
          <a:xfrm>
            <a:off x="3558209" y="1040327"/>
            <a:ext cx="8352000" cy="11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66813"/>
            <a:r>
              <a:rPr lang="pl-PL" sz="1400" b="1" dirty="0">
                <a:solidFill>
                  <a:sysClr val="windowText" lastClr="000000"/>
                </a:solidFill>
              </a:rPr>
              <a:t>Finansowe</a:t>
            </a:r>
            <a:r>
              <a:rPr lang="pl-PL" sz="1400" dirty="0">
                <a:solidFill>
                  <a:sysClr val="windowText" lastClr="000000"/>
                </a:solidFill>
              </a:rPr>
              <a:t>		     - Nadmierne obciążenia podatkowe i para-podatkowe;</a:t>
            </a:r>
          </a:p>
          <a:p>
            <a:pPr marL="2335213" indent="-2335213" defTabSz="1077913"/>
            <a:r>
              <a:rPr lang="pl-PL" sz="1400" b="1" dirty="0">
                <a:solidFill>
                  <a:sysClr val="windowText" lastClr="000000"/>
                </a:solidFill>
              </a:rPr>
              <a:t>Prawne </a:t>
            </a:r>
            <a:r>
              <a:rPr lang="pl-PL" sz="1400" dirty="0">
                <a:solidFill>
                  <a:sysClr val="windowText" lastClr="000000"/>
                </a:solidFill>
              </a:rPr>
              <a:t>	     </a:t>
            </a:r>
            <a:r>
              <a:rPr lang="pl-PL" sz="14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-</a:t>
            </a:r>
            <a:r>
              <a:rPr lang="pl-PL" sz="1400" dirty="0">
                <a:solidFill>
                  <a:sysClr val="windowText" lastClr="000000"/>
                </a:solidFill>
              </a:rPr>
              <a:t> Spory prawne dotyczące mieszkaniowych kredytów walutowych;</a:t>
            </a:r>
          </a:p>
          <a:p>
            <a:r>
              <a:rPr lang="pl-PL" sz="1400" b="1" dirty="0">
                <a:solidFill>
                  <a:sysClr val="windowText" lastClr="000000"/>
                </a:solidFill>
              </a:rPr>
              <a:t>Nadmierna ingerencja państwa      </a:t>
            </a:r>
            <a:r>
              <a:rPr lang="pl-PL" sz="14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- </a:t>
            </a:r>
            <a:r>
              <a:rPr lang="pl-PL" sz="1400" dirty="0">
                <a:solidFill>
                  <a:sysClr val="windowText" lastClr="000000"/>
                </a:solidFill>
              </a:rPr>
              <a:t>Brak stabilności i przewidywalności przepisów.</a:t>
            </a:r>
            <a:r>
              <a:rPr lang="pl-PL" sz="1400" dirty="0"/>
              <a:t> </a:t>
            </a:r>
          </a:p>
        </p:txBody>
      </p:sp>
      <p:sp>
        <p:nvSpPr>
          <p:cNvPr id="8" name="Strzałka: pięciokąt 7">
            <a:extLst>
              <a:ext uri="{FF2B5EF4-FFF2-40B4-BE49-F238E27FC236}">
                <a16:creationId xmlns:a16="http://schemas.microsoft.com/office/drawing/2014/main" id="{29884BDA-439B-9F57-605C-0DBFFA429E5C}"/>
              </a:ext>
            </a:extLst>
          </p:cNvPr>
          <p:cNvSpPr/>
          <p:nvPr/>
        </p:nvSpPr>
        <p:spPr>
          <a:xfrm>
            <a:off x="1302028" y="1162878"/>
            <a:ext cx="2097156" cy="8845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Ryzyka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DCEC6A9-C9F3-1E4E-2AC6-6B4C6D9A9B3B}"/>
              </a:ext>
            </a:extLst>
          </p:cNvPr>
          <p:cNvSpPr/>
          <p:nvPr/>
        </p:nvSpPr>
        <p:spPr>
          <a:xfrm>
            <a:off x="3558209" y="2419446"/>
            <a:ext cx="8352000" cy="10706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66813"/>
            <a:r>
              <a:rPr lang="pl-PL" sz="1400" b="1" dirty="0">
                <a:solidFill>
                  <a:schemeClr val="tx1"/>
                </a:solidFill>
              </a:rPr>
              <a:t>Niedostateczna wysokość </a:t>
            </a:r>
            <a:r>
              <a:rPr lang="pl-PL" sz="1400" dirty="0">
                <a:solidFill>
                  <a:schemeClr val="tx1"/>
                </a:solidFill>
              </a:rPr>
              <a:t>	     - Zagrożenie braku zdolności do budowania kapitałów;</a:t>
            </a:r>
          </a:p>
          <a:p>
            <a:pPr defTabSz="1166813"/>
            <a:r>
              <a:rPr lang="pl-PL" sz="1400" b="1" dirty="0">
                <a:solidFill>
                  <a:schemeClr val="tx1"/>
                </a:solidFill>
              </a:rPr>
              <a:t>Niestabilność wyniku</a:t>
            </a:r>
            <a:r>
              <a:rPr lang="pl-PL" sz="1400" dirty="0">
                <a:solidFill>
                  <a:schemeClr val="tx1"/>
                </a:solidFill>
              </a:rPr>
              <a:t>	     </a:t>
            </a:r>
            <a:r>
              <a:rPr lang="pl-PL" sz="14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- </a:t>
            </a:r>
            <a:r>
              <a:rPr lang="pl-PL" sz="1400" dirty="0">
                <a:solidFill>
                  <a:schemeClr val="tx1"/>
                </a:solidFill>
              </a:rPr>
              <a:t>Nieprzewidywalność wyniku;</a:t>
            </a:r>
          </a:p>
          <a:p>
            <a:pPr defTabSz="1166813"/>
            <a:r>
              <a:rPr lang="pl-PL" sz="1400" b="1" dirty="0">
                <a:solidFill>
                  <a:schemeClr val="tx1"/>
                </a:solidFill>
              </a:rPr>
              <a:t>Niska rentowność </a:t>
            </a:r>
            <a:r>
              <a:rPr lang="pl-PL" sz="1400" dirty="0">
                <a:solidFill>
                  <a:schemeClr val="tx1"/>
                </a:solidFill>
              </a:rPr>
              <a:t>	     - ROE poniżej kosztów kapitału;</a:t>
            </a:r>
          </a:p>
          <a:p>
            <a:pPr defTabSz="1166813"/>
            <a:r>
              <a:rPr lang="pl-PL" sz="1400" b="1" dirty="0">
                <a:solidFill>
                  <a:schemeClr val="tx1"/>
                </a:solidFill>
              </a:rPr>
              <a:t>Niska dywersyfikacja przychodów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sz="1400" b="1" dirty="0">
                <a:solidFill>
                  <a:schemeClr val="tx1"/>
                </a:solidFill>
              </a:rPr>
              <a:t>-</a:t>
            </a:r>
            <a:r>
              <a:rPr lang="pl-PL" sz="1400" dirty="0">
                <a:solidFill>
                  <a:schemeClr val="tx1"/>
                </a:solidFill>
              </a:rPr>
              <a:t> Duże uzależnienie WF od wysokości stopy referencyjnej</a:t>
            </a:r>
          </a:p>
        </p:txBody>
      </p:sp>
      <p:sp>
        <p:nvSpPr>
          <p:cNvPr id="13" name="Strzałka: pięciokąt 12">
            <a:extLst>
              <a:ext uri="{FF2B5EF4-FFF2-40B4-BE49-F238E27FC236}">
                <a16:creationId xmlns:a16="http://schemas.microsoft.com/office/drawing/2014/main" id="{1EED47B4-BA92-6B86-865D-0FE93EEDE85E}"/>
              </a:ext>
            </a:extLst>
          </p:cNvPr>
          <p:cNvSpPr/>
          <p:nvPr/>
        </p:nvSpPr>
        <p:spPr>
          <a:xfrm>
            <a:off x="1315282" y="2507972"/>
            <a:ext cx="2097156" cy="8845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Wyniki finansowe</a:t>
            </a:r>
          </a:p>
        </p:txBody>
      </p:sp>
      <p:sp>
        <p:nvSpPr>
          <p:cNvPr id="14" name="Strzałka: pięciokąt 13">
            <a:extLst>
              <a:ext uri="{FF2B5EF4-FFF2-40B4-BE49-F238E27FC236}">
                <a16:creationId xmlns:a16="http://schemas.microsoft.com/office/drawing/2014/main" id="{CFFBBC39-0079-2FE4-6347-92BBE1F005BD}"/>
              </a:ext>
            </a:extLst>
          </p:cNvPr>
          <p:cNvSpPr/>
          <p:nvPr/>
        </p:nvSpPr>
        <p:spPr>
          <a:xfrm>
            <a:off x="1302028" y="3732866"/>
            <a:ext cx="2097156" cy="8845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Kapitały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7D0CCB6-C050-D7D7-F432-E07E642920F9}"/>
              </a:ext>
            </a:extLst>
          </p:cNvPr>
          <p:cNvSpPr/>
          <p:nvPr/>
        </p:nvSpPr>
        <p:spPr>
          <a:xfrm>
            <a:off x="3558209" y="3672558"/>
            <a:ext cx="8352000" cy="10706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84200"/>
            <a:r>
              <a:rPr lang="pl-PL" sz="1400" b="1" dirty="0">
                <a:solidFill>
                  <a:schemeClr val="tx1"/>
                </a:solidFill>
              </a:rPr>
              <a:t>Niedobory kapitałów </a:t>
            </a:r>
            <a:r>
              <a:rPr lang="pl-PL" sz="1400" dirty="0">
                <a:solidFill>
                  <a:schemeClr val="tx1"/>
                </a:solidFill>
              </a:rPr>
              <a:t>		     -</a:t>
            </a:r>
            <a:r>
              <a:rPr lang="pl-PL" sz="14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Zagrożenie postępującym spadkiem kapitałów;</a:t>
            </a:r>
          </a:p>
          <a:p>
            <a:pPr defTabSz="779463"/>
            <a:r>
              <a:rPr lang="pl-PL" sz="1400" b="1" dirty="0">
                <a:solidFill>
                  <a:schemeClr val="tx1"/>
                </a:solidFill>
              </a:rPr>
              <a:t>Brak nowych inwestorów </a:t>
            </a:r>
            <a:r>
              <a:rPr lang="pl-PL" sz="1400" dirty="0">
                <a:solidFill>
                  <a:schemeClr val="tx1"/>
                </a:solidFill>
              </a:rPr>
              <a:t>	     - Brak zainteresowania ze strony inwestorów – niska stopa zwrotu;</a:t>
            </a:r>
          </a:p>
          <a:p>
            <a:pPr defTabSz="779463"/>
            <a:r>
              <a:rPr lang="pl-PL" sz="1400" b="1" dirty="0">
                <a:solidFill>
                  <a:schemeClr val="tx1"/>
                </a:solidFill>
              </a:rPr>
              <a:t>Brak alternatywy</a:t>
            </a:r>
            <a:r>
              <a:rPr lang="pl-PL" sz="1400" dirty="0">
                <a:solidFill>
                  <a:schemeClr val="tx1"/>
                </a:solidFill>
              </a:rPr>
              <a:t>		     </a:t>
            </a:r>
            <a:r>
              <a:rPr lang="pl-PL" sz="14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- </a:t>
            </a:r>
            <a:r>
              <a:rPr lang="pl-PL" sz="1400" dirty="0">
                <a:solidFill>
                  <a:schemeClr val="tx1"/>
                </a:solidFill>
              </a:rPr>
              <a:t>Brak możliwości wzrostu organicznego.</a:t>
            </a:r>
            <a:endParaRPr lang="pl-PL" dirty="0"/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F192C899-15AC-AFBA-BAC9-FFD5E8AFC3C7}"/>
              </a:ext>
            </a:extLst>
          </p:cNvPr>
          <p:cNvSpPr/>
          <p:nvPr/>
        </p:nvSpPr>
        <p:spPr>
          <a:xfrm>
            <a:off x="1315282" y="4957760"/>
            <a:ext cx="2097156" cy="8845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Finansowanie gospodarki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EF1705F-16DE-3ABA-0718-6ED609C5D357}"/>
              </a:ext>
            </a:extLst>
          </p:cNvPr>
          <p:cNvSpPr/>
          <p:nvPr/>
        </p:nvSpPr>
        <p:spPr>
          <a:xfrm>
            <a:off x="3558209" y="4913865"/>
            <a:ext cx="8352000" cy="10706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77875"/>
            <a:r>
              <a:rPr lang="pl-PL" sz="1400" b="1" dirty="0">
                <a:solidFill>
                  <a:schemeClr val="tx1"/>
                </a:solidFill>
              </a:rPr>
              <a:t>Niedostatek kredytów </a:t>
            </a:r>
            <a:r>
              <a:rPr lang="pl-PL" sz="1400" dirty="0">
                <a:solidFill>
                  <a:schemeClr val="tx1"/>
                </a:solidFill>
              </a:rPr>
              <a:t>	     - Spadek nowo udzielanych kredytów;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b="1" dirty="0">
                <a:solidFill>
                  <a:schemeClr val="tx1"/>
                </a:solidFill>
              </a:rPr>
              <a:t>Niedostatek środków dla finansowania gospodarki</a:t>
            </a:r>
            <a:endParaRPr lang="pl-PL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E3744270-369F-074E-80B1-3ED2CF0F6CD1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CA9994-26C9-9C74-5466-7DC3EBB817C1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Sektor bankowy stoi przed wieloma zagrożeniami dla zachowania zdolności do finansowania gospodarki</a:t>
            </a:r>
          </a:p>
        </p:txBody>
      </p:sp>
    </p:spTree>
    <p:extLst>
      <p:ext uri="{BB962C8B-B14F-4D97-AF65-F5344CB8AC3E}">
        <p14:creationId xmlns:p14="http://schemas.microsoft.com/office/powerpoint/2010/main" val="106151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41C3D4-A041-4E20-2B69-C4637CBEB1CF}"/>
              </a:ext>
            </a:extLst>
          </p:cNvPr>
          <p:cNvGraphicFramePr/>
          <p:nvPr/>
        </p:nvGraphicFramePr>
        <p:xfrm>
          <a:off x="1233097" y="0"/>
          <a:ext cx="10476878" cy="689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90E722FE-33CE-4094-826C-33E562A5F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662" y="1073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35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E1EAAD6-5A32-C3F0-6B67-DB36FC473B3F}"/>
              </a:ext>
            </a:extLst>
          </p:cNvPr>
          <p:cNvSpPr txBox="1"/>
          <p:nvPr/>
        </p:nvSpPr>
        <p:spPr>
          <a:xfrm>
            <a:off x="1206500" y="6458108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własne, dane KNF, BFG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B79AED8-012F-A54B-D9A4-4C284E814914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Banki znajdują się pod presją olbrzymich kosztów, spośród których blisko 40% stanowią koszty zewnętrzne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444AC73-9323-C9B3-D12F-0C836D8C38C7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1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199457" y="6282220"/>
            <a:ext cx="4320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i="1" dirty="0">
                <a:solidFill>
                  <a:srgbClr val="002060"/>
                </a:solidFill>
              </a:rPr>
              <a:t>Źródło: opracowanie własne na podstawie raportu PAB WIB (Katarzyna </a:t>
            </a:r>
            <a:r>
              <a:rPr lang="pl-PL" sz="1000" i="1" dirty="0" err="1">
                <a:solidFill>
                  <a:srgbClr val="002060"/>
                </a:solidFill>
              </a:rPr>
              <a:t>Kochaniak</a:t>
            </a:r>
            <a:r>
              <a:rPr lang="pl-PL" sz="1000" i="1" dirty="0">
                <a:solidFill>
                  <a:srgbClr val="002060"/>
                </a:solidFill>
              </a:rPr>
              <a:t>, 2021)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0DFA187-0FEF-FADC-B545-D954D5936F15}"/>
              </a:ext>
            </a:extLst>
          </p:cNvPr>
          <p:cNvSpPr/>
          <p:nvPr/>
        </p:nvSpPr>
        <p:spPr>
          <a:xfrm>
            <a:off x="1574800" y="1142075"/>
            <a:ext cx="9042401" cy="464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Suma obciążeń podatkowych i </a:t>
            </a:r>
            <a:r>
              <a:rPr lang="pl-PL" sz="1400" dirty="0" err="1">
                <a:solidFill>
                  <a:schemeClr val="tx1"/>
                </a:solidFill>
                <a:cs typeface="Calibri" panose="020F0502020204030204" pitchFamily="34" charset="0"/>
              </a:rPr>
              <a:t>parapodatkowych</a:t>
            </a:r>
            <a:r>
              <a:rPr lang="pl-PL" sz="1400" dirty="0">
                <a:solidFill>
                  <a:schemeClr val="tx1"/>
                </a:solidFill>
                <a:cs typeface="Calibri" panose="020F0502020204030204" pitchFamily="34" charset="0"/>
              </a:rPr>
              <a:t> w okresie 2015-2022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B901936-4232-12FD-B009-04A3DC06DA08}"/>
              </a:ext>
            </a:extLst>
          </p:cNvPr>
          <p:cNvGraphicFramePr>
            <a:graphicFrameLocks noGrp="1"/>
          </p:cNvGraphicFramePr>
          <p:nvPr/>
        </p:nvGraphicFramePr>
        <p:xfrm>
          <a:off x="1391477" y="1606842"/>
          <a:ext cx="10465163" cy="393264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37559">
                  <a:extLst>
                    <a:ext uri="{9D8B030D-6E8A-4147-A177-3AD203B41FA5}">
                      <a16:colId xmlns:a16="http://schemas.microsoft.com/office/drawing/2014/main" val="3347993659"/>
                    </a:ext>
                  </a:extLst>
                </a:gridCol>
                <a:gridCol w="2392037">
                  <a:extLst>
                    <a:ext uri="{9D8B030D-6E8A-4147-A177-3AD203B41FA5}">
                      <a16:colId xmlns:a16="http://schemas.microsoft.com/office/drawing/2014/main" val="75586483"/>
                    </a:ext>
                  </a:extLst>
                </a:gridCol>
                <a:gridCol w="4335567">
                  <a:extLst>
                    <a:ext uri="{9D8B030D-6E8A-4147-A177-3AD203B41FA5}">
                      <a16:colId xmlns:a16="http://schemas.microsoft.com/office/drawing/2014/main" val="1435713916"/>
                    </a:ext>
                  </a:extLst>
                </a:gridCol>
              </a:tblGrid>
              <a:tr h="478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 err="1">
                          <a:effectLst/>
                        </a:rPr>
                        <a:t>Obowiązuje</a:t>
                      </a:r>
                      <a:r>
                        <a:rPr lang="en-GB" sz="1300" dirty="0">
                          <a:effectLst/>
                        </a:rPr>
                        <a:t> od 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Łączna wartość w latach 2015-2022 (w mld zł)</a:t>
                      </a:r>
                    </a:p>
                  </a:txBody>
                  <a:tcPr marL="42768" marR="42768" marT="9504" marB="0"/>
                </a:tc>
                <a:extLst>
                  <a:ext uri="{0D108BD9-81ED-4DB2-BD59-A6C34878D82A}">
                    <a16:rowId xmlns:a16="http://schemas.microsoft.com/office/drawing/2014/main" val="1626173048"/>
                  </a:ext>
                </a:extLst>
              </a:tr>
              <a:tr h="223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 err="1">
                          <a:effectLst/>
                        </a:rPr>
                        <a:t>Podatek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bankowy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2016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29,</a:t>
                      </a:r>
                      <a:r>
                        <a:rPr lang="pl-PL" sz="1300" b="1" dirty="0">
                          <a:effectLst/>
                        </a:rPr>
                        <a:t>6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pl-PL" sz="1300" dirty="0">
                          <a:effectLst/>
                        </a:rPr>
                        <a:t>(w tym 5,2 mld w 2022)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extLst>
                  <a:ext uri="{0D108BD9-81ED-4DB2-BD59-A6C34878D82A}">
                    <a16:rowId xmlns:a16="http://schemas.microsoft.com/office/drawing/2014/main" val="1985225127"/>
                  </a:ext>
                </a:extLst>
              </a:tr>
              <a:tr h="127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dirty="0">
                          <a:effectLst/>
                        </a:rPr>
                        <a:t>Składki na BFG, w tym:</a:t>
                      </a: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dirty="0">
                          <a:effectLst/>
                        </a:rPr>
                        <a:t>Składki na FGB</a:t>
                      </a: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dirty="0">
                          <a:effectLst/>
                        </a:rPr>
                        <a:t>Składki na FPRB</a:t>
                      </a: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i="1" dirty="0" err="1">
                          <a:effectLst/>
                        </a:rPr>
                        <a:t>Inne</a:t>
                      </a:r>
                      <a:r>
                        <a:rPr lang="en-GB" sz="1300" i="1" dirty="0">
                          <a:effectLst/>
                        </a:rPr>
                        <a:t> (F stab, F pom, FOŚG)</a:t>
                      </a:r>
                      <a:endParaRPr lang="pl-PL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2015</a:t>
                      </a:r>
                      <a:endParaRPr lang="pl-PL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i="1" dirty="0">
                          <a:effectLst/>
                        </a:rPr>
                        <a:t>2017</a:t>
                      </a:r>
                      <a:endParaRPr lang="pl-PL" sz="1300" i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i="1" dirty="0">
                          <a:effectLst/>
                        </a:rPr>
                        <a:t>2017</a:t>
                      </a:r>
                      <a:endParaRPr lang="pl-PL" sz="1300" i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i="1" dirty="0">
                          <a:effectLst/>
                        </a:rPr>
                        <a:t>2015-2016</a:t>
                      </a:r>
                      <a:endParaRPr lang="pl-PL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26,6</a:t>
                      </a:r>
                      <a:r>
                        <a:rPr lang="en-GB" sz="1300" dirty="0">
                          <a:effectLst/>
                        </a:rPr>
                        <a:t> (w </a:t>
                      </a:r>
                      <a:r>
                        <a:rPr lang="en-GB" sz="1300" dirty="0" err="1">
                          <a:effectLst/>
                        </a:rPr>
                        <a:t>tym</a:t>
                      </a:r>
                      <a:r>
                        <a:rPr lang="en-GB" sz="1300" dirty="0">
                          <a:effectLst/>
                        </a:rPr>
                        <a:t> 3,7 </a:t>
                      </a:r>
                      <a:r>
                        <a:rPr lang="en-GB" sz="1300" dirty="0" err="1">
                          <a:effectLst/>
                        </a:rPr>
                        <a:t>mld</a:t>
                      </a:r>
                      <a:r>
                        <a:rPr lang="en-GB" sz="1300" dirty="0">
                          <a:effectLst/>
                        </a:rPr>
                        <a:t> w 2022):</a:t>
                      </a:r>
                      <a:endParaRPr lang="pl-PL" sz="130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dirty="0">
                          <a:effectLst/>
                        </a:rPr>
                        <a:t>7,5 (w tym 2,0 mld w 2022)</a:t>
                      </a: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dirty="0">
                          <a:effectLst/>
                        </a:rPr>
                        <a:t>8,6 (w tym 1,7 mld w 2022)</a:t>
                      </a: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i="1" dirty="0">
                          <a:effectLst/>
                        </a:rPr>
                        <a:t>10,5</a:t>
                      </a:r>
                      <a:endParaRPr lang="pl-PL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extLst>
                  <a:ext uri="{0D108BD9-81ED-4DB2-BD59-A6C34878D82A}">
                    <a16:rowId xmlns:a16="http://schemas.microsoft.com/office/drawing/2014/main" val="3554781464"/>
                  </a:ext>
                </a:extLst>
              </a:tr>
              <a:tr h="386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 err="1">
                          <a:effectLst/>
                        </a:rPr>
                        <a:t>Wpłata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na</a:t>
                      </a:r>
                      <a:r>
                        <a:rPr lang="en-GB" sz="1300" dirty="0">
                          <a:effectLst/>
                        </a:rPr>
                        <a:t> FWK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2015</a:t>
                      </a:r>
                      <a:r>
                        <a:rPr lang="pl-PL" sz="1300" dirty="0">
                          <a:effectLst/>
                        </a:rPr>
                        <a:t>, </a:t>
                      </a:r>
                      <a:r>
                        <a:rPr lang="en-GB" sz="1300" dirty="0">
                          <a:effectLst/>
                        </a:rPr>
                        <a:t>2022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2,0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pl-PL" sz="1300" dirty="0">
                          <a:effectLst/>
                        </a:rPr>
                        <a:t>(w tym 1,4 mld w 2022)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extLst>
                  <a:ext uri="{0D108BD9-81ED-4DB2-BD59-A6C34878D82A}">
                    <a16:rowId xmlns:a16="http://schemas.microsoft.com/office/drawing/2014/main" val="2327483052"/>
                  </a:ext>
                </a:extLst>
              </a:tr>
              <a:tr h="376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dirty="0">
                          <a:effectLst/>
                        </a:rPr>
                        <a:t>Wpłaty na pokrycie kosztów nadzoru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2015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</a:rPr>
                        <a:t>1,4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pl-PL" sz="1300" dirty="0">
                          <a:effectLst/>
                        </a:rPr>
                        <a:t>(w tym 0,2 mld w 2022)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extLst>
                  <a:ext uri="{0D108BD9-81ED-4DB2-BD59-A6C34878D82A}">
                    <a16:rowId xmlns:a16="http://schemas.microsoft.com/office/drawing/2014/main" val="3656846599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dirty="0">
                          <a:effectLst/>
                        </a:rPr>
                        <a:t>Wakacje kredytowe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</a:rPr>
                        <a:t>2022</a:t>
                      </a:r>
                      <a:endParaRPr lang="pl-P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</a:rPr>
                        <a:t>12,9</a:t>
                      </a:r>
                      <a:r>
                        <a:rPr lang="pl-PL" sz="1300" dirty="0">
                          <a:effectLst/>
                        </a:rPr>
                        <a:t> (w 2022 z uwzględnieniem rezerw na 2023)</a:t>
                      </a:r>
                      <a:endParaRPr lang="pl-PL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extLst>
                  <a:ext uri="{0D108BD9-81ED-4DB2-BD59-A6C34878D82A}">
                    <a16:rowId xmlns:a16="http://schemas.microsoft.com/office/drawing/2014/main" val="683037787"/>
                  </a:ext>
                </a:extLst>
              </a:tr>
              <a:tr h="447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dirty="0">
                          <a:effectLst/>
                        </a:rPr>
                        <a:t>Wpłaty na system ochrony banków komercyjnych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>
                          <a:effectLst/>
                        </a:rPr>
                        <a:t>2022</a:t>
                      </a:r>
                      <a:endParaRPr lang="pl-P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1" dirty="0">
                          <a:effectLst/>
                        </a:rPr>
                        <a:t>3,5</a:t>
                      </a:r>
                      <a:r>
                        <a:rPr lang="pl-PL" sz="1300" dirty="0">
                          <a:effectLst/>
                        </a:rPr>
                        <a:t> (w 2022)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extLst>
                  <a:ext uri="{0D108BD9-81ED-4DB2-BD59-A6C34878D82A}">
                    <a16:rowId xmlns:a16="http://schemas.microsoft.com/office/drawing/2014/main" val="1183527571"/>
                  </a:ext>
                </a:extLst>
              </a:tr>
              <a:tr h="415904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SUMA:  76,0 mld zł 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(w tym 26,9 mld w 2022)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9504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6019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3D2DBE36-F86E-B8B3-02AD-8A0629F4F925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3AC617B-DA1F-BCAA-7709-56413658BEB0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36</a:t>
            </a:fld>
            <a:endParaRPr lang="pl-PL" sz="12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F4CB9E96-8F43-A442-AD36-33C4DC4902BD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830CC94C-576D-497B-727C-4D60F597940E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2015 do 2022 banki wniosły sumę obciążeń podatkowych i parapodatkowych na kwotę 76 mld zł</a:t>
            </a:r>
          </a:p>
        </p:txBody>
      </p:sp>
    </p:spTree>
    <p:extLst>
      <p:ext uri="{BB962C8B-B14F-4D97-AF65-F5344CB8AC3E}">
        <p14:creationId xmlns:p14="http://schemas.microsoft.com/office/powerpoint/2010/main" val="11616270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90E722FE-33CE-4094-826C-33E562A5F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662" y="1073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37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CF8DBA-2F52-D574-AE03-6F9B47655F69}"/>
              </a:ext>
            </a:extLst>
          </p:cNvPr>
          <p:cNvSpPr txBox="1"/>
          <p:nvPr/>
        </p:nvSpPr>
        <p:spPr>
          <a:xfrm>
            <a:off x="1204533" y="6399996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własne, dane KNF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7D6F7EB9-7B9C-4683-99FC-7E2861188B0A}"/>
              </a:ext>
            </a:extLst>
          </p:cNvPr>
          <p:cNvGraphicFramePr>
            <a:graphicFrameLocks/>
          </p:cNvGraphicFramePr>
          <p:nvPr/>
        </p:nvGraphicFramePr>
        <p:xfrm>
          <a:off x="1295662" y="939599"/>
          <a:ext cx="10678518" cy="540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09404A7E-50B3-7381-2996-A61D1CE1B2D5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Eskalacja obciążeń nastąpiła w 2022 i jest kontynuowana w 2023 r.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0DC7D53-2CD5-041E-49B3-9A2235E47B5F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098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90E722FE-33CE-4094-826C-33E562A5F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662" y="1073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38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CF8DBA-2F52-D574-AE03-6F9B47655F69}"/>
              </a:ext>
            </a:extLst>
          </p:cNvPr>
          <p:cNvSpPr txBox="1"/>
          <p:nvPr/>
        </p:nvSpPr>
        <p:spPr>
          <a:xfrm>
            <a:off x="1204533" y="6399996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własne, dane KNF 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9707F77-8D55-5402-B66E-41A1AE439463}"/>
              </a:ext>
            </a:extLst>
          </p:cNvPr>
          <p:cNvGraphicFramePr>
            <a:graphicFrameLocks/>
          </p:cNvGraphicFramePr>
          <p:nvPr/>
        </p:nvGraphicFramePr>
        <p:xfrm>
          <a:off x="1318179" y="1073002"/>
          <a:ext cx="8939003" cy="417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92DC56C2-68B5-45A9-7001-E02048DA2A4D}"/>
              </a:ext>
            </a:extLst>
          </p:cNvPr>
          <p:cNvSpPr/>
          <p:nvPr/>
        </p:nvSpPr>
        <p:spPr>
          <a:xfrm>
            <a:off x="4951662" y="3579395"/>
            <a:ext cx="5841985" cy="142933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400" i="0" dirty="0">
                <a:solidFill>
                  <a:srgbClr val="222222"/>
                </a:solidFill>
                <a:effectLst/>
              </a:rPr>
              <a:t>Deponenci otrzymują wynagrodzenie za powierzony kapitał na poziomie analogicznym jak Skarb Państwa;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222222"/>
                </a:solidFill>
              </a:rPr>
              <a:t>Banki są mniejszościowym beneficjentem przy podziale wypracowanych przez nie dochodów.</a:t>
            </a:r>
            <a:endParaRPr lang="pl-PL" sz="140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9B576DAA-5F5B-F261-2877-BC7EE70931CF}"/>
              </a:ext>
            </a:extLst>
          </p:cNvPr>
          <p:cNvSpPr/>
          <p:nvPr/>
        </p:nvSpPr>
        <p:spPr>
          <a:xfrm>
            <a:off x="4496937" y="3579395"/>
            <a:ext cx="405931" cy="1479880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19097D2-527B-B035-A981-EF7A6B6B1989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Polski system silnie się zdeformował – państwo pobiera od banków tyle co deponenci, a korzyści kredytobiorców są równe zyskom banków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403066A5-92A6-2F3B-7DCC-ACFA5D529479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05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39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F1E4045-807B-1DF8-4C7A-C4C72C9643CD}"/>
              </a:ext>
            </a:extLst>
          </p:cNvPr>
          <p:cNvGraphicFramePr/>
          <p:nvPr/>
        </p:nvGraphicFramePr>
        <p:xfrm>
          <a:off x="1355396" y="1168400"/>
          <a:ext cx="6597478" cy="495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5530EA98-526C-5029-6A03-528746AB0D8D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na podstawie danych KNF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2EFDED7-7C13-ED7F-281C-8250FC7DF8DA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6FE5E359-ED6D-A694-64D2-2CF520982F8E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Udział aktywów polskiego sektora bankowego w relacji do nominalnego PKB w I półroczu 2023 r. spadł do poziomu 86%</a:t>
            </a:r>
          </a:p>
        </p:txBody>
      </p:sp>
    </p:spTree>
    <p:extLst>
      <p:ext uri="{BB962C8B-B14F-4D97-AF65-F5344CB8AC3E}">
        <p14:creationId xmlns:p14="http://schemas.microsoft.com/office/powerpoint/2010/main" val="224950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4DD0F4F-F09D-4524-82ED-900EAED9C03F}"/>
              </a:ext>
            </a:extLst>
          </p:cNvPr>
          <p:cNvSpPr txBox="1"/>
          <p:nvPr/>
        </p:nvSpPr>
        <p:spPr>
          <a:xfrm>
            <a:off x="1330183" y="1154277"/>
            <a:ext cx="10524062" cy="41655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gospodarczy kraju wymaga budowania innowacyjnej gospodarki – nie może odbywać się poprzez tanią siłę roboczą i konsumpcję wewnętrzną.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gospodarka musi zostać zmodernizowana i musi uczestniczyć w procesie transformacji w kierunku Przemysłu 4.0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Polsce od lat mamy do czynienia z ogromnym niedostatkiem nakładów inwestycyjnych (odbiegamy od standardów europejskich). Problem ten w ostatnich latach nasilił się.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Prawo stanowione w Polsce cechuje się niską jakością oraz jest bardzo niestabilne – nie sprzyja to wzrostowi inwestycji.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Wymagana jest modernizacja energetyczna Polski. Polska jest jedną z najbardziej energochłonnych gospodarek i jednym z większych trucicieli w całej Europie.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Istotnym wyzwaniem dla polski jest bardzo niekorzystna sytuacja demograficzna. Jest jeszcze szansa na zahamowanie negatywnych trendów.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Sytuacja na rynku mieszkaniowym w Polsce pozostaje bardzo trudna. Konieczne jest zwiększenie dostępności mieszkaniowej dla społeczeństwa.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3FDF432-2359-933A-AE26-75BB3694B00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Główne tezy uwzględniające potrzeby modernizacji i transformacji polskiej gospodarki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9F29248-19A5-9F7E-2F88-DED5F78B501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7258FA-3635-1794-4BDA-E2555DD02A23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4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F2AA7F8-01EB-0E23-4B7D-EC38C2A92A5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634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40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BB45A33-98D4-0CB3-4692-020C8265DCF5}"/>
              </a:ext>
            </a:extLst>
          </p:cNvPr>
          <p:cNvGraphicFramePr/>
          <p:nvPr/>
        </p:nvGraphicFramePr>
        <p:xfrm>
          <a:off x="1415645" y="1051444"/>
          <a:ext cx="7054587" cy="522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A5D3C739-B15D-B378-621A-AB4595924F16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na podstawie danych KNF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9B3BC3-2FB5-B93E-D07E-0AF25DC5B742}"/>
              </a:ext>
            </a:extLst>
          </p:cNvPr>
          <p:cNvSpPr txBox="1"/>
          <p:nvPr/>
        </p:nvSpPr>
        <p:spPr>
          <a:xfrm>
            <a:off x="9139623" y="1223455"/>
            <a:ext cx="2714624" cy="17543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szczycie wartość tych kredytów w relacji do PKB wynosiła 49,7%, (2016 r.), po wybuchu pandemii obniżyła się do 45,4%, w 2022 r. a następnie spadła do 36,3% na koniec 2023 r. </a:t>
            </a: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II kwartale 2023 r. wartość portfela osiągnęła poziom 33,9%, co stanowi historyczne minimum.</a:t>
            </a:r>
            <a:endParaRPr lang="pl-PL" sz="12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435A09E-BC7C-9DA7-E8CD-C66499A0F5D5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Obniżeniu uległy również wartości portfela kredytowego dla klientów sektora niefinansowego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00695AD-B54F-75F0-6EF1-253874AFA8E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24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41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7AB539-D7C9-FBC2-AFB2-98B8F0AFAFE0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</a:t>
            </a:r>
            <a:r>
              <a:rPr lang="pl-PL" sz="1000" i="1" dirty="0" err="1">
                <a:solidFill>
                  <a:srgbClr val="091939"/>
                </a:solidFill>
              </a:rPr>
              <a:t>ZBiA</a:t>
            </a:r>
            <a:r>
              <a:rPr lang="pl-PL" sz="1000" i="1" dirty="0">
                <a:solidFill>
                  <a:srgbClr val="091939"/>
                </a:solidFill>
              </a:rPr>
              <a:t> na podstawie danych KNF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9ABFF9F-7D96-86F3-8084-9E3D9EBA65FC}"/>
              </a:ext>
            </a:extLst>
          </p:cNvPr>
          <p:cNvGraphicFramePr/>
          <p:nvPr/>
        </p:nvGraphicFramePr>
        <p:xfrm>
          <a:off x="1318178" y="1122358"/>
          <a:ext cx="5532997" cy="482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B314706C-7F23-123F-DF95-E8A2F6A02D52}"/>
              </a:ext>
            </a:extLst>
          </p:cNvPr>
          <p:cNvGraphicFramePr/>
          <p:nvPr/>
        </p:nvGraphicFramePr>
        <p:xfrm>
          <a:off x="6851175" y="1122358"/>
          <a:ext cx="5003072" cy="482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83CFE5B-35CC-6E2F-FE0A-7BA689AB5CFA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14DED54B-B759-BB96-77BE-853520CAA9B9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dodatkowym założeniu zaangażowania banków w krytyczne projekty modernizacji gospodarki na poziomie 5% PKB, roczne przyrosty portfela kredytowego powinny przekroczyć wartość 200 mld zł</a:t>
            </a:r>
          </a:p>
        </p:txBody>
      </p:sp>
    </p:spTree>
    <p:extLst>
      <p:ext uri="{BB962C8B-B14F-4D97-AF65-F5344CB8AC3E}">
        <p14:creationId xmlns:p14="http://schemas.microsoft.com/office/powerpoint/2010/main" val="2679692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42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7AB539-D7C9-FBC2-AFB2-98B8F0AFAFE0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</a:t>
            </a:r>
            <a:r>
              <a:rPr lang="pl-PL" sz="1000" i="1" dirty="0" err="1">
                <a:solidFill>
                  <a:srgbClr val="091939"/>
                </a:solidFill>
              </a:rPr>
              <a:t>ZBiA</a:t>
            </a:r>
            <a:r>
              <a:rPr lang="pl-PL" sz="1000" i="1" dirty="0">
                <a:solidFill>
                  <a:srgbClr val="091939"/>
                </a:solidFill>
              </a:rPr>
              <a:t> na podstawie danych KNF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FA7E480-A077-BF1F-09B7-7073E46E5F17}"/>
              </a:ext>
            </a:extLst>
          </p:cNvPr>
          <p:cNvGraphicFramePr/>
          <p:nvPr/>
        </p:nvGraphicFramePr>
        <p:xfrm>
          <a:off x="1318179" y="1168400"/>
          <a:ext cx="5776741" cy="472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8D676409-8265-4071-98EE-D3E108DC01E0}"/>
              </a:ext>
            </a:extLst>
          </p:cNvPr>
          <p:cNvGraphicFramePr/>
          <p:nvPr/>
        </p:nvGraphicFramePr>
        <p:xfrm>
          <a:off x="7094920" y="1168400"/>
          <a:ext cx="4759325" cy="472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65AA019-460E-31BE-5D2F-C3A7419B3B26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7137EDAA-AF21-D8EB-F8D1-1681CB61EFF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Nawet przy założeniu takich wzrostów, wolumen kredytów do PKB osiągnąłby zaledwie 45% PKB</a:t>
            </a:r>
          </a:p>
        </p:txBody>
      </p:sp>
    </p:spTree>
    <p:extLst>
      <p:ext uri="{BB962C8B-B14F-4D97-AF65-F5344CB8AC3E}">
        <p14:creationId xmlns:p14="http://schemas.microsoft.com/office/powerpoint/2010/main" val="1450422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43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7AB539-D7C9-FBC2-AFB2-98B8F0AFAFE0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</a:t>
            </a:r>
            <a:r>
              <a:rPr lang="pl-PL" sz="1000" i="1" dirty="0" err="1">
                <a:solidFill>
                  <a:srgbClr val="091939"/>
                </a:solidFill>
              </a:rPr>
              <a:t>ZBiA</a:t>
            </a:r>
            <a:r>
              <a:rPr lang="pl-PL" sz="1000" i="1" dirty="0">
                <a:solidFill>
                  <a:srgbClr val="091939"/>
                </a:solidFill>
              </a:rPr>
              <a:t> na podstawie danych KNF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2072D96-5097-43A7-9219-A2E5C7A4A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567508"/>
              </p:ext>
            </p:extLst>
          </p:nvPr>
        </p:nvGraphicFramePr>
        <p:xfrm>
          <a:off x="1318179" y="1086437"/>
          <a:ext cx="5232746" cy="478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5B55DBB3-932F-4D70-B566-CAD2177BBA04}"/>
              </a:ext>
            </a:extLst>
          </p:cNvPr>
          <p:cNvGraphicFramePr/>
          <p:nvPr/>
        </p:nvGraphicFramePr>
        <p:xfrm>
          <a:off x="6550925" y="1086438"/>
          <a:ext cx="5303322" cy="478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2A48D6E-65B3-0D35-5CFE-25FF11ABDB3B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D8FA2FBA-981D-4094-7B12-085F1EB2F77D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wzrostu podaży kredytów konieczne jest zwiększenie kapitałów banków – nawet do blisko 411 mld zł. Coroczny przyrost kapitałów własnych sektora powinien wówczas przekraczać 40 mld zł.</a:t>
            </a:r>
          </a:p>
        </p:txBody>
      </p:sp>
    </p:spTree>
    <p:extLst>
      <p:ext uri="{BB962C8B-B14F-4D97-AF65-F5344CB8AC3E}">
        <p14:creationId xmlns:p14="http://schemas.microsoft.com/office/powerpoint/2010/main" val="3359338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44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7AB539-D7C9-FBC2-AFB2-98B8F0AFAFE0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 </a:t>
            </a:r>
            <a:r>
              <a:rPr lang="pl-PL" sz="1000" i="1" dirty="0" err="1">
                <a:solidFill>
                  <a:srgbClr val="091939"/>
                </a:solidFill>
              </a:rPr>
              <a:t>ZBiA</a:t>
            </a:r>
            <a:r>
              <a:rPr lang="pl-PL" sz="1000" i="1" dirty="0">
                <a:solidFill>
                  <a:srgbClr val="091939"/>
                </a:solidFill>
              </a:rPr>
              <a:t> na podstawie danych KNF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4B0F35C-2A83-9D33-E369-E3AFD6D7CF85}"/>
              </a:ext>
            </a:extLst>
          </p:cNvPr>
          <p:cNvGraphicFramePr/>
          <p:nvPr/>
        </p:nvGraphicFramePr>
        <p:xfrm>
          <a:off x="1318179" y="1103264"/>
          <a:ext cx="5268033" cy="473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DD920655-814D-C900-8BB3-2B0E8C3A2F2A}"/>
              </a:ext>
            </a:extLst>
          </p:cNvPr>
          <p:cNvGraphicFramePr/>
          <p:nvPr/>
        </p:nvGraphicFramePr>
        <p:xfrm>
          <a:off x="6586212" y="1103265"/>
          <a:ext cx="5273077" cy="473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D27767D-4AB3-2CB9-722D-4F0F9DB0C380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E1086888-56B3-E77D-48A0-329BA1ADB87E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przyszłej perspektywie bardziej efektywne może stać się pozyskanie kapitałów od inwestorów.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31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58F70F-5560-A84E-99F4-CD6FBCCD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436FFA6-4217-634B-85EB-3257563E276A}"/>
              </a:ext>
            </a:extLst>
          </p:cNvPr>
          <p:cNvSpPr/>
          <p:nvPr/>
        </p:nvSpPr>
        <p:spPr>
          <a:xfrm>
            <a:off x="539801" y="86993"/>
            <a:ext cx="136928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0" dirty="0">
                <a:solidFill>
                  <a:srgbClr val="E3BE16"/>
                </a:solidFill>
                <a:latin typeface="Barlow Condensed Medium" pitchFamily="2" charset="0"/>
              </a:rPr>
              <a:t>6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A4F5C50-FAF6-4D82-80A6-1C6C6BC0B259}"/>
              </a:ext>
            </a:extLst>
          </p:cNvPr>
          <p:cNvSpPr/>
          <p:nvPr/>
        </p:nvSpPr>
        <p:spPr>
          <a:xfrm>
            <a:off x="2223920" y="1431343"/>
            <a:ext cx="835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pl-PL" sz="2400" b="1" i="1" cap="small" dirty="0">
                <a:solidFill>
                  <a:schemeClr val="bg1"/>
                </a:solidFill>
                <a:latin typeface="Myriad Pro" panose="020B0503030403020204" pitchFamily="34" charset="0"/>
              </a:rPr>
              <a:t>Podsumowanie</a:t>
            </a: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29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5807968" y="6405331"/>
            <a:ext cx="540544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pl-PL" sz="1600"/>
          </a:p>
        </p:txBody>
      </p:sp>
      <p:sp>
        <p:nvSpPr>
          <p:cNvPr id="14" name="Symbol zastępczy numeru slajdu 7">
            <a:extLst>
              <a:ext uri="{FF2B5EF4-FFF2-40B4-BE49-F238E27FC236}">
                <a16:creationId xmlns:a16="http://schemas.microsoft.com/office/drawing/2014/main" id="{D831CAE0-CA2E-4D75-8697-1156A9DA133B}"/>
              </a:ext>
            </a:extLst>
          </p:cNvPr>
          <p:cNvSpPr txBox="1">
            <a:spLocks/>
          </p:cNvSpPr>
          <p:nvPr/>
        </p:nvSpPr>
        <p:spPr>
          <a:xfrm>
            <a:off x="5797179" y="6405331"/>
            <a:ext cx="540544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F6D62A2-8828-40C3-BA32-E6B1251D92BF}" type="slidenum">
              <a:rPr lang="pl-PL" sz="1600"/>
              <a:pPr>
                <a:defRPr/>
              </a:pPr>
              <a:t>46</a:t>
            </a:fld>
            <a:endParaRPr lang="pl-PL" sz="16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82E5C40-4A7D-4B99-A4E4-5BFA6EE7B2D1}"/>
              </a:ext>
            </a:extLst>
          </p:cNvPr>
          <p:cNvSpPr/>
          <p:nvPr/>
        </p:nvSpPr>
        <p:spPr>
          <a:xfrm>
            <a:off x="1199456" y="6461079"/>
            <a:ext cx="4992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>
                <a:solidFill>
                  <a:srgbClr val="002060"/>
                </a:solidFill>
              </a:rPr>
              <a:t>Źródło: opracowanie własne</a:t>
            </a:r>
            <a:endParaRPr lang="pl-PL" sz="1200" i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9EB8D4E-E007-E185-8A42-39F161A30C57}"/>
              </a:ext>
            </a:extLst>
          </p:cNvPr>
          <p:cNvSpPr/>
          <p:nvPr/>
        </p:nvSpPr>
        <p:spPr>
          <a:xfrm>
            <a:off x="8402319" y="1147058"/>
            <a:ext cx="2678547" cy="417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67" b="1" dirty="0"/>
              <a:t>Badania fundamentalne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962CD28-F2AF-3551-F84F-4659011BC02D}"/>
              </a:ext>
            </a:extLst>
          </p:cNvPr>
          <p:cNvSpPr/>
          <p:nvPr/>
        </p:nvSpPr>
        <p:spPr>
          <a:xfrm>
            <a:off x="2192712" y="1160352"/>
            <a:ext cx="2678547" cy="40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67" b="1" dirty="0"/>
              <a:t>Badania aplikacyjne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5343225-D7AE-8A77-749F-EFE05FE17847}"/>
              </a:ext>
            </a:extLst>
          </p:cNvPr>
          <p:cNvSpPr/>
          <p:nvPr/>
        </p:nvSpPr>
        <p:spPr>
          <a:xfrm>
            <a:off x="1437705" y="1774760"/>
            <a:ext cx="3444683" cy="113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/>
              <a:t>Współpraca uczelnie-biznes w zakresie badań aplikacyjnych, głównie dzięki działaniom polskich politechnik, jest na dość wysokim poziomie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60B1E4F-3A10-053C-C2AB-17C4FE0296BC}"/>
              </a:ext>
            </a:extLst>
          </p:cNvPr>
          <p:cNvSpPr/>
          <p:nvPr/>
        </p:nvSpPr>
        <p:spPr>
          <a:xfrm>
            <a:off x="8364323" y="1765733"/>
            <a:ext cx="3475611" cy="114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/>
              <a:t>Biznes nie chce finansować badań fundamentalnych z matematyki, chemii, czy nauk humanistycznych oraz społecznych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8296D89-C939-95C4-6308-84CBF5BAF0BA}"/>
              </a:ext>
            </a:extLst>
          </p:cNvPr>
          <p:cNvSpPr/>
          <p:nvPr/>
        </p:nvSpPr>
        <p:spPr>
          <a:xfrm>
            <a:off x="5080923" y="1163309"/>
            <a:ext cx="3121892" cy="401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67" dirty="0">
                <a:solidFill>
                  <a:schemeClr val="tx1"/>
                </a:solidFill>
              </a:rPr>
              <a:t>Rodzaj badań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5ACC2BF-9161-4FE3-1DFA-072EF3B3479A}"/>
              </a:ext>
            </a:extLst>
          </p:cNvPr>
          <p:cNvSpPr/>
          <p:nvPr/>
        </p:nvSpPr>
        <p:spPr>
          <a:xfrm>
            <a:off x="5086902" y="1765733"/>
            <a:ext cx="3121892" cy="1140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67" dirty="0">
                <a:solidFill>
                  <a:schemeClr val="tx1"/>
                </a:solidFill>
              </a:rPr>
              <a:t>Stan obecny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3ED774A-A46A-599E-0CEE-7D5C569BE794}"/>
              </a:ext>
            </a:extLst>
          </p:cNvPr>
          <p:cNvSpPr/>
          <p:nvPr/>
        </p:nvSpPr>
        <p:spPr>
          <a:xfrm>
            <a:off x="5080923" y="3150315"/>
            <a:ext cx="3075663" cy="625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67" dirty="0">
                <a:solidFill>
                  <a:schemeClr val="tx1"/>
                </a:solidFill>
              </a:rPr>
              <a:t>Perspektywa korzyści dla biznesu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9319C8A-1D89-6D45-1426-0FFDCD9B6EC6}"/>
              </a:ext>
            </a:extLst>
          </p:cNvPr>
          <p:cNvSpPr/>
          <p:nvPr/>
        </p:nvSpPr>
        <p:spPr>
          <a:xfrm>
            <a:off x="1437705" y="4703938"/>
            <a:ext cx="10465163" cy="1757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tx1"/>
                </a:solidFill>
              </a:rPr>
              <a:t>Ograniczenia: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Niskie nakłady na naukę (poniżej 2% PKB przy wymaganym poziomie ok 5% PKB)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Biurokracja i nadmiernie sformalizowane procesy np. związane z procedurami grantowymi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Krótkoterminowa perspektywa oceny pracowników – generuje „run na punkty”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Słaby ekosystem naukowo-biznesowy (np. brak dużych fundacji wspierających badania podstawowe jak ma to miejsce w USA, czy w Niemczech)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0B18452-EA7A-9195-2284-8FE13D2BDB6F}"/>
              </a:ext>
            </a:extLst>
          </p:cNvPr>
          <p:cNvSpPr/>
          <p:nvPr/>
        </p:nvSpPr>
        <p:spPr>
          <a:xfrm>
            <a:off x="1437705" y="3184751"/>
            <a:ext cx="3444683" cy="591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/>
              <a:t>Wyniki badań najczęściej nadają się do szybkiej aplikacji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33CBAAE2-7B55-32A4-535E-CC568E610063}"/>
              </a:ext>
            </a:extLst>
          </p:cNvPr>
          <p:cNvSpPr/>
          <p:nvPr/>
        </p:nvSpPr>
        <p:spPr>
          <a:xfrm>
            <a:off x="8355120" y="3150316"/>
            <a:ext cx="3475611" cy="984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/>
              <a:t>Wyniki badań najczęściej nie nadają się do aplikacji, stanowią zaczątek do rozwiązania skomplikowanych problemów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04214E8-E3BE-D66D-2116-DF75DC234069}"/>
              </a:ext>
            </a:extLst>
          </p:cNvPr>
          <p:cNvCxnSpPr/>
          <p:nvPr/>
        </p:nvCxnSpPr>
        <p:spPr>
          <a:xfrm flipH="1">
            <a:off x="3695733" y="1564640"/>
            <a:ext cx="144747" cy="20109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78FA3DDA-3FD9-DE2B-6A88-13F39CEFF1DE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160048" y="2933196"/>
            <a:ext cx="13289" cy="251555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8D134097-B59F-76AA-598B-AC85EAFA5FA1}"/>
              </a:ext>
            </a:extLst>
          </p:cNvPr>
          <p:cNvCxnSpPr>
            <a:cxnSpLocks/>
          </p:cNvCxnSpPr>
          <p:nvPr/>
        </p:nvCxnSpPr>
        <p:spPr>
          <a:xfrm flipH="1">
            <a:off x="9936768" y="2907108"/>
            <a:ext cx="13289" cy="251555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70B03F36-61F9-DA90-DA20-6D117798DD68}"/>
              </a:ext>
            </a:extLst>
          </p:cNvPr>
          <p:cNvCxnSpPr>
            <a:cxnSpLocks/>
          </p:cNvCxnSpPr>
          <p:nvPr/>
        </p:nvCxnSpPr>
        <p:spPr>
          <a:xfrm flipH="1">
            <a:off x="6634629" y="1539409"/>
            <a:ext cx="13289" cy="251555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7D45E34F-2568-AB80-BE9C-97699C8942C8}"/>
              </a:ext>
            </a:extLst>
          </p:cNvPr>
          <p:cNvCxnSpPr>
            <a:cxnSpLocks/>
          </p:cNvCxnSpPr>
          <p:nvPr/>
        </p:nvCxnSpPr>
        <p:spPr>
          <a:xfrm flipH="1">
            <a:off x="6624186" y="2882735"/>
            <a:ext cx="13289" cy="251555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97BE62D5-7C0B-9C14-0403-7BB68FF61876}"/>
              </a:ext>
            </a:extLst>
          </p:cNvPr>
          <p:cNvCxnSpPr>
            <a:cxnSpLocks/>
          </p:cNvCxnSpPr>
          <p:nvPr/>
        </p:nvCxnSpPr>
        <p:spPr>
          <a:xfrm flipH="1">
            <a:off x="3146834" y="3778791"/>
            <a:ext cx="11964" cy="92514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68B3E5F5-490E-CD0D-FFB4-CA2A1A49BD16}"/>
              </a:ext>
            </a:extLst>
          </p:cNvPr>
          <p:cNvCxnSpPr>
            <a:cxnSpLocks/>
          </p:cNvCxnSpPr>
          <p:nvPr/>
        </p:nvCxnSpPr>
        <p:spPr>
          <a:xfrm>
            <a:off x="9968777" y="4173566"/>
            <a:ext cx="0" cy="53037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97F4CBF5-062F-10BC-2FC2-A7F52319015A}"/>
              </a:ext>
            </a:extLst>
          </p:cNvPr>
          <p:cNvCxnSpPr>
            <a:cxnSpLocks/>
          </p:cNvCxnSpPr>
          <p:nvPr/>
        </p:nvCxnSpPr>
        <p:spPr>
          <a:xfrm>
            <a:off x="9437338" y="1570271"/>
            <a:ext cx="304255" cy="194115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BADC54F9-9944-65D5-D69C-CC9DF28DDE5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Zagadnienie współpracy uczelni z biznesem jest przedmiotem żywej dyskusji, ale z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umiarkowanym efektem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A47915F0-7D5B-81F9-BB34-75A3B1A7623E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954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5807968" y="6405331"/>
            <a:ext cx="540544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pl-PL" sz="16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E77642-32AB-450E-88C8-C45E5F9B4596}"/>
              </a:ext>
            </a:extLst>
          </p:cNvPr>
          <p:cNvGraphicFramePr/>
          <p:nvPr/>
        </p:nvGraphicFramePr>
        <p:xfrm>
          <a:off x="1436192" y="2372883"/>
          <a:ext cx="58119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1EF20B91-6888-4C70-B55C-EC1B3CC40D72}"/>
              </a:ext>
            </a:extLst>
          </p:cNvPr>
          <p:cNvSpPr/>
          <p:nvPr/>
        </p:nvSpPr>
        <p:spPr>
          <a:xfrm>
            <a:off x="1318179" y="1124744"/>
            <a:ext cx="10540976" cy="960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Dobra strategia rozwoju Polski i współpraca uczelni - nauki oraz przedsiębiorstw to możliwość:</a:t>
            </a:r>
          </a:p>
        </p:txBody>
      </p:sp>
      <p:sp>
        <p:nvSpPr>
          <p:cNvPr id="11" name="Strzałka: pięciokąt 10">
            <a:extLst>
              <a:ext uri="{FF2B5EF4-FFF2-40B4-BE49-F238E27FC236}">
                <a16:creationId xmlns:a16="http://schemas.microsoft.com/office/drawing/2014/main" id="{DDF403ED-847A-40A2-B882-7AAEB12D7542}"/>
              </a:ext>
            </a:extLst>
          </p:cNvPr>
          <p:cNvSpPr/>
          <p:nvPr/>
        </p:nvSpPr>
        <p:spPr>
          <a:xfrm flipH="1">
            <a:off x="6768075" y="4965171"/>
            <a:ext cx="3648405" cy="864096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67">
                <a:solidFill>
                  <a:schemeClr val="tx1"/>
                </a:solidFill>
              </a:rPr>
              <a:t>Potrzebne dobre analizy i ekspertyzy / uczelnie</a:t>
            </a:r>
          </a:p>
        </p:txBody>
      </p:sp>
      <p:sp>
        <p:nvSpPr>
          <p:cNvPr id="12" name="Strzałka: pięciokąt 11">
            <a:extLst>
              <a:ext uri="{FF2B5EF4-FFF2-40B4-BE49-F238E27FC236}">
                <a16:creationId xmlns:a16="http://schemas.microsoft.com/office/drawing/2014/main" id="{1DC136C1-3715-4735-BC59-9D454274F2A4}"/>
              </a:ext>
            </a:extLst>
          </p:cNvPr>
          <p:cNvSpPr/>
          <p:nvPr/>
        </p:nvSpPr>
        <p:spPr>
          <a:xfrm flipH="1">
            <a:off x="6768075" y="3957059"/>
            <a:ext cx="3648405" cy="864096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67">
                <a:solidFill>
                  <a:schemeClr val="tx1"/>
                </a:solidFill>
              </a:rPr>
              <a:t>Dobre zdefiniowanie kierunków działań / przedsiębiorstwa, uczelnie, finanse</a:t>
            </a:r>
          </a:p>
        </p:txBody>
      </p:sp>
      <p:sp>
        <p:nvSpPr>
          <p:cNvPr id="13" name="Strzałka: pięciokąt 12">
            <a:extLst>
              <a:ext uri="{FF2B5EF4-FFF2-40B4-BE49-F238E27FC236}">
                <a16:creationId xmlns:a16="http://schemas.microsoft.com/office/drawing/2014/main" id="{F3274DD0-79E7-4049-8993-7E7FFAC35537}"/>
              </a:ext>
            </a:extLst>
          </p:cNvPr>
          <p:cNvSpPr/>
          <p:nvPr/>
        </p:nvSpPr>
        <p:spPr>
          <a:xfrm flipH="1">
            <a:off x="6780276" y="2900941"/>
            <a:ext cx="3648405" cy="864096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67">
                <a:solidFill>
                  <a:schemeClr val="tx1"/>
                </a:solidFill>
              </a:rPr>
              <a:t>Skuteczne wdrożenia/ przedsiębiorstwa, uczelnie, finanse</a:t>
            </a:r>
          </a:p>
        </p:txBody>
      </p:sp>
      <p:sp>
        <p:nvSpPr>
          <p:cNvPr id="14" name="Symbol zastępczy numeru slajdu 7">
            <a:extLst>
              <a:ext uri="{FF2B5EF4-FFF2-40B4-BE49-F238E27FC236}">
                <a16:creationId xmlns:a16="http://schemas.microsoft.com/office/drawing/2014/main" id="{D831CAE0-CA2E-4D75-8697-1156A9DA133B}"/>
              </a:ext>
            </a:extLst>
          </p:cNvPr>
          <p:cNvSpPr txBox="1">
            <a:spLocks/>
          </p:cNvSpPr>
          <p:nvPr/>
        </p:nvSpPr>
        <p:spPr>
          <a:xfrm>
            <a:off x="5797179" y="6405331"/>
            <a:ext cx="540544" cy="36406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F6D62A2-8828-40C3-BA32-E6B1251D92BF}" type="slidenum">
              <a:rPr lang="pl-PL" sz="1600"/>
              <a:pPr>
                <a:defRPr/>
              </a:pPr>
              <a:t>47</a:t>
            </a:fld>
            <a:endParaRPr lang="pl-PL" sz="16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82E5C40-4A7D-4B99-A4E4-5BFA6EE7B2D1}"/>
              </a:ext>
            </a:extLst>
          </p:cNvPr>
          <p:cNvSpPr/>
          <p:nvPr/>
        </p:nvSpPr>
        <p:spPr>
          <a:xfrm>
            <a:off x="1199456" y="6461079"/>
            <a:ext cx="4992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>
                <a:solidFill>
                  <a:srgbClr val="002060"/>
                </a:solidFill>
              </a:rPr>
              <a:t>Źródło: opracowanie własne</a:t>
            </a:r>
            <a:endParaRPr lang="pl-PL" sz="1200" i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CD8D681-2ED9-10E7-B08D-28F113BDB009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Intensywny rozwój gospodarczy wymaga współdziałania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22F68A29-035B-2469-4C0D-640FD1FA44B7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6946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4DD0F4F-F09D-4524-82ED-900EAED9C03F}"/>
              </a:ext>
            </a:extLst>
          </p:cNvPr>
          <p:cNvSpPr txBox="1"/>
          <p:nvPr/>
        </p:nvSpPr>
        <p:spPr>
          <a:xfrm>
            <a:off x="1330183" y="1154277"/>
            <a:ext cx="10524062" cy="48790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szybko rozpoznajemy wyzwania, zagrożenia i szanse? Jak zorganizowane są prace? Jakimi dysponujemy środkami?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 naszych strategiach uwzględniamy kwestie dot. ESG , Społecznej Odpowiedzialności Biznesu oraz Uczelni?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dopuszczamy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rozwinięcie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naszej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organizacji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działań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zakresu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ekonomii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umiaru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l-PL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 programach kształcenia uwzględniamy konieczność powszechnego włączenia zagadnień cyfryzacji, AI , </a:t>
            </a:r>
            <a:r>
              <a:rPr lang="pl-PL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Big data?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współpraca z  przedsiębiorcami i JST staje się czymś codziennym?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dostatecznie skutecznie zabiegamy o wsparcia dla nauki i kształcenia, w tym także mocno humanistyki, bez której trudno liczyć na sukcesy w rozwiązywaniu fundamentalnych problemów ludzkości?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 naszych planach rozwojowych i dostosowawczych uwzględniamy w należytym stopniu: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modernizację energetyki i ciepłownictwa; OZE, rozwijanie energetyki jądrowej, biogazownie, </a:t>
            </a:r>
            <a:r>
              <a:rPr lang="pl-PL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fotowoltaikę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recykling, oczyszczanie wody, ścieków, </a:t>
            </a:r>
            <a:r>
              <a:rPr lang="pl-PL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zeroemisyjność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współdzielenie, transport zbiorowy;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uprawy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</a:t>
            </a:r>
            <a:r>
              <a:rPr lang="pl-PL" sz="16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hodowle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wyglądają i jak mają wyglądać w przyszłości nasze relacje z UE, Ukrainą, Chinami, Indiami, Brazylią, USA?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znaczenie mają i będą mieć w przyszłości zagadnienia takie jak: państwo; prawo, demokracja, instytucje demokratyczne, konstytucja (sposób stanowienia i stosowania prawa)?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3FDF432-2359-933A-AE26-75BB3694B00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 pytań do rozważenia: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9F29248-19A5-9F7E-2F88-DED5F78B501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7258FA-3635-1794-4BDA-E2555DD02A23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48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F2AA7F8-01EB-0E23-4B7D-EC38C2A92A5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820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9265E33F-D9DF-F44F-B955-B73514451A97}"/>
              </a:ext>
            </a:extLst>
          </p:cNvPr>
          <p:cNvSpPr txBox="1"/>
          <p:nvPr/>
        </p:nvSpPr>
        <p:spPr>
          <a:xfrm>
            <a:off x="0" y="36559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prstClr val="white"/>
                </a:solidFill>
                <a:latin typeface="Myriad Pro Light" panose="020B0403030403020204" pitchFamily="34" charset="0"/>
              </a:rPr>
              <a:t>kp@zbp.pl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9E33EBE-A66E-5F5C-0D3B-39FAE7EACA3B}"/>
              </a:ext>
            </a:extLst>
          </p:cNvPr>
          <p:cNvSpPr txBox="1"/>
          <p:nvPr/>
        </p:nvSpPr>
        <p:spPr>
          <a:xfrm>
            <a:off x="0" y="192538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prstClr val="white"/>
                </a:solidFill>
                <a:latin typeface="Myriad Pro Light" panose="020B0403030403020204" pitchFamily="34" charset="0"/>
              </a:rPr>
              <a:t>Dziękuję za uwagę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4DD0F4F-F09D-4524-82ED-900EAED9C03F}"/>
              </a:ext>
            </a:extLst>
          </p:cNvPr>
          <p:cNvSpPr txBox="1"/>
          <p:nvPr/>
        </p:nvSpPr>
        <p:spPr>
          <a:xfrm>
            <a:off x="1330183" y="1154277"/>
            <a:ext cx="10524062" cy="2803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Wyzwania sektora bankowego w warunkach konieczności zapewnienia zdolności do finansowania potrzeb rozwijającej się gospodarki.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Wymagana podaż nowych kredytów oraz konieczność zwiększania kapitałów banków dla zapewnienia zdolności do finansowania gospodarki.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 wolny rozwój polskiego sektora bankowego względem potrzeb polskiej gospodarki.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Skala obciążeń polskiego sektora bankowego podatkami i </a:t>
            </a:r>
            <a:r>
              <a:rPr lang="pl-PL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parapodatkami</a:t>
            </a: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deformacja systemu budująca antagonizmy między interesariuszami.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Przeregulowanie sektora bankowego w Polsce a rzeczywiste potrzeby zapewnienia jego stabilności.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3FDF432-2359-933A-AE26-75BB3694B002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Sektor bankowy musi być silny, aby sprostać wymaganiom gospodarki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9F29248-19A5-9F7E-2F88-DED5F78B5018}"/>
              </a:ext>
            </a:extLst>
          </p:cNvPr>
          <p:cNvCxnSpPr>
            <a:cxnSpLocks/>
          </p:cNvCxnSpPr>
          <p:nvPr/>
        </p:nvCxnSpPr>
        <p:spPr>
          <a:xfrm>
            <a:off x="1227600" y="-3280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7258FA-3635-1794-4BDA-E2555DD02A23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5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F2AA7F8-01EB-0E23-4B7D-EC38C2A92A5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08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58F70F-5560-A84E-99F4-CD6FBCCD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436FFA6-4217-634B-85EB-3257563E276A}"/>
              </a:ext>
            </a:extLst>
          </p:cNvPr>
          <p:cNvSpPr/>
          <p:nvPr/>
        </p:nvSpPr>
        <p:spPr>
          <a:xfrm>
            <a:off x="539801" y="86993"/>
            <a:ext cx="93487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0" dirty="0">
                <a:solidFill>
                  <a:srgbClr val="E3BE16"/>
                </a:solidFill>
                <a:latin typeface="Barlow Condensed Medium" pitchFamily="2" charset="0"/>
              </a:rPr>
              <a:t>1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A4F5C50-FAF6-4D82-80A6-1C6C6BC0B259}"/>
              </a:ext>
            </a:extLst>
          </p:cNvPr>
          <p:cNvSpPr/>
          <p:nvPr/>
        </p:nvSpPr>
        <p:spPr>
          <a:xfrm>
            <a:off x="2223920" y="1431343"/>
            <a:ext cx="8353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pl-PL" sz="2400" b="1" i="1" cap="small" dirty="0">
                <a:solidFill>
                  <a:schemeClr val="bg1"/>
                </a:solidFill>
                <a:latin typeface="Myriad Pro" panose="020B0503030403020204" pitchFamily="34" charset="0"/>
              </a:rPr>
              <a:t>Dynamiczny rozwój polskiej gospodarki</a:t>
            </a:r>
            <a:endParaRPr lang="pl-PL" sz="24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3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7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Systematyczny rozwój Polski zapewnił w 2021 r. PKB na poziomie 2,8 razy wyższym niż w 1989 r.</a:t>
            </a:r>
            <a:endParaRPr lang="pl-PL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6E85267-C956-4728-9D2C-55B98E10E680}"/>
              </a:ext>
            </a:extLst>
          </p:cNvPr>
          <p:cNvSpPr/>
          <p:nvPr/>
        </p:nvSpPr>
        <p:spPr>
          <a:xfrm>
            <a:off x="1995055" y="1721823"/>
            <a:ext cx="2343757" cy="117590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l-PL" sz="1000" dirty="0">
                <a:solidFill>
                  <a:srgbClr val="222222"/>
                </a:solidFill>
              </a:rPr>
              <a:t>Przy założeniach zgodnych z projekcją NBP z lipca 2023 r. (CPI w 2023 r. = 11,9%, zaś realna dynamika wzrostu PKB w 2023 r. = 0,6% r/r), PKB Polski na koniec 2023 r. może osiągnąć poziom 3.465 mld zł.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A9A509E-B898-FC25-A54A-CA6E9F9689A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338812" y="2309774"/>
            <a:ext cx="1213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B06758D-1968-E318-FD00-00FCB06E840E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>
            <a:extLst>
              <a:ext uri="{FF2B5EF4-FFF2-40B4-BE49-F238E27FC236}">
                <a16:creationId xmlns:a16="http://schemas.microsoft.com/office/drawing/2014/main" id="{96FC622A-9198-BFBC-0757-07DF28A7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96" y="1011872"/>
            <a:ext cx="10337838" cy="53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0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8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latach 2010 – 2022 PKB Polski podwoił się - wzrósł z poziomu 1.416 mld zł do 3.078 mld zł</a:t>
            </a:r>
            <a:endParaRPr lang="pl-PL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własne, dane GUS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3A21E55-0E5F-93F8-019B-7CE92DABB2A7}"/>
              </a:ext>
            </a:extLst>
          </p:cNvPr>
          <p:cNvGraphicFramePr/>
          <p:nvPr/>
        </p:nvGraphicFramePr>
        <p:xfrm>
          <a:off x="1227600" y="1046019"/>
          <a:ext cx="4637795" cy="531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86E85267-C956-4728-9D2C-55B98E10E680}"/>
              </a:ext>
            </a:extLst>
          </p:cNvPr>
          <p:cNvSpPr/>
          <p:nvPr/>
        </p:nvSpPr>
        <p:spPr>
          <a:xfrm>
            <a:off x="1995055" y="1721823"/>
            <a:ext cx="2343757" cy="117590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l-PL" sz="1000" dirty="0">
                <a:solidFill>
                  <a:srgbClr val="222222"/>
                </a:solidFill>
              </a:rPr>
              <a:t>Przy założeniach zgodnych z projekcją NBP z lipca 2023 r. (CPI w 2023 r. = 11,9%, zaś realna dynamika wzrostu PKB w 2023 r. = 0,6% r/r), PKB Polski na koniec 2023 r. może osiągnąć poziom 3.465 mld zł.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A9A509E-B898-FC25-A54A-CA6E9F9689A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338812" y="2309774"/>
            <a:ext cx="1213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4979D2D-5D78-A5B9-AB90-9EB57FE08F6D}"/>
              </a:ext>
            </a:extLst>
          </p:cNvPr>
          <p:cNvGraphicFramePr/>
          <p:nvPr/>
        </p:nvGraphicFramePr>
        <p:xfrm>
          <a:off x="5938543" y="992671"/>
          <a:ext cx="5915702" cy="465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B06758D-1968-E318-FD00-00FCB06E840E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0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2B3B59-D76E-2844-9A07-F78E899E4C28}"/>
              </a:ext>
            </a:extLst>
          </p:cNvPr>
          <p:cNvSpPr txBox="1"/>
          <p:nvPr/>
        </p:nvSpPr>
        <p:spPr>
          <a:xfrm>
            <a:off x="11611233" y="6480422"/>
            <a:ext cx="41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DF5614-7418-4476-875C-F44EF92B453E}" type="slidenum">
              <a:rPr lang="pl-PL" sz="1200" smtClean="0"/>
              <a:t>9</a:t>
            </a:fld>
            <a:endParaRPr lang="pl-PL" sz="1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6630222-C0B5-8340-AB61-313973A50E21}"/>
              </a:ext>
            </a:extLst>
          </p:cNvPr>
          <p:cNvSpPr/>
          <p:nvPr/>
        </p:nvSpPr>
        <p:spPr>
          <a:xfrm flipV="1">
            <a:off x="11854247" y="6402151"/>
            <a:ext cx="337753" cy="25200"/>
          </a:xfrm>
          <a:prstGeom prst="rect">
            <a:avLst/>
          </a:prstGeom>
          <a:solidFill>
            <a:srgbClr val="09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F2F705-5F09-4639-989B-FDF2AF854E6F}"/>
              </a:ext>
            </a:extLst>
          </p:cNvPr>
          <p:cNvSpPr/>
          <p:nvPr/>
        </p:nvSpPr>
        <p:spPr>
          <a:xfrm>
            <a:off x="1318179" y="363600"/>
            <a:ext cx="10536066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2013 – 2022 nominalny poziom PKB Polski wzrósł o 85,8%, wobec wzrostu gospodarki UE-27 na poziomie 37,5%</a:t>
            </a:r>
            <a:endParaRPr lang="pl-PL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FC8461-C919-4BA5-3986-A1691EB907F9}"/>
              </a:ext>
            </a:extLst>
          </p:cNvPr>
          <p:cNvSpPr txBox="1"/>
          <p:nvPr/>
        </p:nvSpPr>
        <p:spPr>
          <a:xfrm>
            <a:off x="1355396" y="6277694"/>
            <a:ext cx="458314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i="1" dirty="0">
                <a:solidFill>
                  <a:srgbClr val="091939"/>
                </a:solidFill>
              </a:rPr>
              <a:t>Źródło: opracowanie własne, dane Eurostat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B06758D-1968-E318-FD00-00FCB06E840E}"/>
              </a:ext>
            </a:extLst>
          </p:cNvPr>
          <p:cNvCxnSpPr>
            <a:cxnSpLocks/>
          </p:cNvCxnSpPr>
          <p:nvPr/>
        </p:nvCxnSpPr>
        <p:spPr>
          <a:xfrm>
            <a:off x="1227600" y="20784"/>
            <a:ext cx="0" cy="12676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672FA0B6-36A9-95E4-DDB8-3BEF70A9C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022664"/>
              </p:ext>
            </p:extLst>
          </p:nvPr>
        </p:nvGraphicFramePr>
        <p:xfrm>
          <a:off x="1318179" y="1071253"/>
          <a:ext cx="6773058" cy="533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DF4F726-2B6E-EE48-D21D-78D405C4C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408129"/>
              </p:ext>
            </p:extLst>
          </p:nvPr>
        </p:nvGraphicFramePr>
        <p:xfrm>
          <a:off x="6631623" y="1028894"/>
          <a:ext cx="5074447" cy="355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6862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161458</TotalTime>
  <Words>3010</Words>
  <Application>Microsoft Office PowerPoint</Application>
  <PresentationFormat>Panoramiczny</PresentationFormat>
  <Paragraphs>388</Paragraphs>
  <Slides>49</Slides>
  <Notes>28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49</vt:i4>
      </vt:variant>
    </vt:vector>
  </HeadingPairs>
  <TitlesOfParts>
    <vt:vector size="57" baseType="lpstr">
      <vt:lpstr>Arial</vt:lpstr>
      <vt:lpstr>Barlow Condensed Medium</vt:lpstr>
      <vt:lpstr>Calibri</vt:lpstr>
      <vt:lpstr>Calibri Light</vt:lpstr>
      <vt:lpstr>Myriad Pro</vt:lpstr>
      <vt:lpstr>Myriad Pro Light</vt:lpstr>
      <vt:lpstr>Wingdings</vt:lpstr>
      <vt:lpstr>Motyw pakietu Office</vt:lpstr>
      <vt:lpstr>POLSKA GOSPODARKA I NAUKA WOBEC WYZWAŃ, ZAGROŻEŃ I SZANS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Kolegium Kierownicze</dc:title>
  <dc:creator>Zespół Badań i Analiz ZBP</dc:creator>
  <cp:lastModifiedBy>Krzysztof Pietraszkiewicz</cp:lastModifiedBy>
  <cp:revision>1575</cp:revision>
  <cp:lastPrinted>2023-09-21T11:19:50Z</cp:lastPrinted>
  <dcterms:created xsi:type="dcterms:W3CDTF">2021-01-25T09:14:26Z</dcterms:created>
  <dcterms:modified xsi:type="dcterms:W3CDTF">2023-09-28T17:09:58Z</dcterms:modified>
</cp:coreProperties>
</file>